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 id="2147483739" r:id="rId2"/>
  </p:sldMasterIdLst>
  <p:sldIdLst>
    <p:sldId id="256" r:id="rId3"/>
    <p:sldId id="257" r:id="rId4"/>
    <p:sldId id="259" r:id="rId5"/>
    <p:sldId id="260" r:id="rId6"/>
    <p:sldId id="258" r:id="rId7"/>
    <p:sldId id="262" r:id="rId8"/>
    <p:sldId id="261" r:id="rId9"/>
    <p:sldId id="263" r:id="rId10"/>
    <p:sldId id="264" r:id="rId11"/>
    <p:sldId id="266"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88"/>
    <p:restoredTop sz="94737"/>
  </p:normalViewPr>
  <p:slideViewPr>
    <p:cSldViewPr snapToGrid="0">
      <p:cViewPr varScale="1">
        <p:scale>
          <a:sx n="145" d="100"/>
          <a:sy n="145" d="100"/>
        </p:scale>
        <p:origin x="2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00:42:19.967"/>
    </inkml:context>
    <inkml:brush xml:id="br0">
      <inkml:brushProperty name="width" value="0.035" units="cm"/>
      <inkml:brushProperty name="height" value="0.035" units="cm"/>
      <inkml:brushProperty name="color" value="#33CCFF"/>
    </inkml:brush>
  </inkml:definitions>
  <inkml:trace contextRef="#ctx0" brushRef="#br0">113 0 24575,'-10'7'0,"-1"2"0,0 3 0,1 1 0,4-3 0,3-1 0,1-1 0,1-1 0,0-1 0,-1-3 0,-1 2 0,0-1 0,-1 0 0,1 1 0,0 0 0,-2 0 0,1 1 0,0 0 0,0 0 0,0-1 0,1-1 0,0 0 0,0 0 0,1 2 0,0-2 0,0 1 0,0 0 0,1-1 0,0 2 0,1-1 0,0 0 0,0 0 0,0 1 0,0 0 0,0 0 0,0 1 0,0 0 0,0-1 0,0-1 0,0 0 0,0 0 0,0 1 0,0-1 0,0 1 0,0 0 0,0 0 0,0 0 0,0-1 0,0 1 0,0-1 0,0 1 0,0 0 0,0 0 0,0 0 0,0-1 0,0 1 0,0-3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00:42:33.234"/>
    </inkml:context>
    <inkml:brush xml:id="br0">
      <inkml:brushProperty name="width" value="0.035" units="cm"/>
      <inkml:brushProperty name="height" value="0.035" units="cm"/>
      <inkml:brushProperty name="color" value="#33CCFF"/>
    </inkml:brush>
  </inkml:definitions>
  <inkml:trace contextRef="#ctx0" brushRef="#br0">218 68 24575,'-10'0'0,"2"0"0,6 0 0,10 0 0,-1 0 0,7 0 0,-8 0 0,-3 0 0,-13 0 0,0 0 0,-10 0 0,8 0 0,5 0 0,4 0 0,12 0 0,1 0 0,7 0 0,-3 0 0,-3 0 0,-4 0 0,-5 0 0,-10 0 0,-6 0 0,-7 0 0,-4-1 0,-4-3 0,-6-2 0,-1-2 0,4-1 0,7 1 0,13 0 0,6 2 0,6 1 0,5 2 0,5 1 0,5 0 0,2-1 0,0 1 0,-2 1 0,-1 1 0,-1 0 0,-3 0 0,-2 0 0,-2 0 0,0 0 0,0 0 0,-1 1 0,-2 2 0,-1 1 0,-3 0 0,-5-1 0,-5-1 0,-4-2 0,-4 0 0,2 0 0,1 0 0,1 0 0,8 0 0,7 0 0,8 0 0,10 0 0,3 1 0,-1 2 0,-6 2 0,-5 0 0,-1-2 0,-1-1 0,-2-2 0,-3 0 0,-9 0 0,-1 0 0,-6 0 0,8 0 0,4 0 0,8 0 0,17 0 0,7 1 0,2 1 0,-4 0 0,-17 0 0,-10-2 0,-8 0 0,-9 0 0,-2 0 0,3 0 0,1 0 0,6 0 0,0 0 0,1 0 0,1 0 0,-3 0 0,1 0 0,-3 0 0,1 0 0,3 0 0,3 0 0,17 0 0,3 0 0,9 0 0,-5 0 0,-5 0 0,-6 0 0,-6 0 0,-11 0 0,-16 0 0,-7 0 0,-1 0 0,6 0 0,14 0 0,10 0 0,8 0 0,9 0 0,4 0 0,1 0 0,-1 0 0,-3 0 0,-3 0 0,-2 0 0,-2 0 0,-5 0 0,-5 0 0,-7 0 0,-7 0 0,-7 0 0,0 0 0,7 0 0,10 0 0,17 0 0,4 0 0,10 0 0,-5 0 0,0 0 0,-4 0 0,-2 0 0,-4 0 0,-3 0 0,-7 3 0,-1-2 0,-3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00:42:38.034"/>
    </inkml:context>
    <inkml:brush xml:id="br0">
      <inkml:brushProperty name="width" value="0.035" units="cm"/>
      <inkml:brushProperty name="height" value="0.035" units="cm"/>
      <inkml:brushProperty name="color" value="#33CCFF"/>
    </inkml:brush>
  </inkml:definitions>
  <inkml:trace contextRef="#ctx0" brushRef="#br0">206 1 24575,'-12'7'0,"0"-1"0,0-1 0,0 0 0,1 0 0,0-1 0,3-1 0,0 0 0,0 0 0,1-1 0,-1 1 0,1 0 0,0 1 0,-1 3 0,-1 0 0,1 1 0,2 0 0,2-2 0,1 1 0,-1 0 0,1 1 0,1 0 0,-2-1 0,2 2 0,-1 1 0,0 0 0,1 2 0,-1-2 0,1-1 0,0 0 0,1-3 0,1 1 0,-1-1 0,0-1 0,-1 1 0,0 3 0,2 1 0,-1 2 0,0 0 0,0 0 0,-1-1 0,0 0 0,1-3 0,1-4 0,0-3 0,1-8 0,1-3 0,1-5 0,2 0 0,1 0 0,2-1 0,-1-2 0,1 2 0,-2 1 0,0 3 0,-2 1 0,1 1 0,-1 1 0,1 2 0,0 1 0,-2 0 0,1 1 0,-2-1 0,2 2 0,0 1 0,1-2 0,2 0 0,-2 0 0,-4 2 0,-3 8 0,-4 9 0,-4 12 0,0 2 0,1-2 0,2-5 0,4-8 0,2-3 0,-2-1 0,2-3 0,-2-1 0,0 2 0,0-1 0,-1 2 0,0 0 0,1-1 0,1 1 0,1-1 0,1-1 0,0 0 0,0 1 0,0 0 0,0 1 0,0-1 0,-1-1 0,-1 0 0,1 0 0,-2 3 0,0 1 0,1 0 0,0-2 0,0-3 0,0-5 0,0-3 0,4-3 0,0-4 0,1 1 0,2 0 0,-2 2 0,0 2 0,1 0 0,-2 3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7T11:14:32.39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7T11:24:26.81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00:57:44.752"/>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8/18/24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04047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8/18/24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80507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8/18/24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0898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83271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7447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16553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80746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99298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251024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81637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62204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8/18/24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41091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01880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81752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70344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8/18/24</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77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8/18/24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6493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8/18/24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7484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8/18/24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1017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8/18/24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6065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8/18/24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51131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8/18/24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355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8/18/24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207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8/18/24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52240420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8/18/24</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57815143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27" r:id="rId5"/>
    <p:sldLayoutId id="2147483728" r:id="rId6"/>
    <p:sldLayoutId id="2147483734" r:id="rId7"/>
    <p:sldLayoutId id="2147483729" r:id="rId8"/>
    <p:sldLayoutId id="2147483730" r:id="rId9"/>
    <p:sldLayoutId id="2147483731" r:id="rId10"/>
    <p:sldLayoutId id="2147483732" r:id="rId11"/>
    <p:sldLayoutId id="2147483733"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customXml" Target="../ink/ink1.xml"/><Relationship Id="rId12"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customXml" Target="../ink/ink3.xml"/><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customXml" Target="../ink/ink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6.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twork Technology Background">
            <a:extLst>
              <a:ext uri="{FF2B5EF4-FFF2-40B4-BE49-F238E27FC236}">
                <a16:creationId xmlns:a16="http://schemas.microsoft.com/office/drawing/2014/main" id="{4B499250-EE54-D321-B0EE-9A24FCF858EE}"/>
              </a:ext>
            </a:extLst>
          </p:cNvPr>
          <p:cNvPicPr>
            <a:picLocks noChangeAspect="1"/>
          </p:cNvPicPr>
          <p:nvPr/>
        </p:nvPicPr>
        <p:blipFill>
          <a:blip r:embed="rId2">
            <a:alphaModFix amt="50000"/>
          </a:blip>
          <a:srcRect r="-1" b="3408"/>
          <a:stretch/>
        </p:blipFill>
        <p:spPr>
          <a:xfrm>
            <a:off x="20" y="17766"/>
            <a:ext cx="12188931" cy="6857990"/>
          </a:xfrm>
          <a:prstGeom prst="rect">
            <a:avLst/>
          </a:prstGeom>
        </p:spPr>
      </p:pic>
      <p:sp>
        <p:nvSpPr>
          <p:cNvPr id="2" name="Title 1">
            <a:extLst>
              <a:ext uri="{FF2B5EF4-FFF2-40B4-BE49-F238E27FC236}">
                <a16:creationId xmlns:a16="http://schemas.microsoft.com/office/drawing/2014/main" id="{47729318-EB8D-740D-B551-6A52C1099895}"/>
              </a:ext>
            </a:extLst>
          </p:cNvPr>
          <p:cNvSpPr>
            <a:spLocks noGrp="1"/>
          </p:cNvSpPr>
          <p:nvPr>
            <p:ph type="ctrTitle"/>
          </p:nvPr>
        </p:nvSpPr>
        <p:spPr>
          <a:xfrm>
            <a:off x="1527048" y="1124712"/>
            <a:ext cx="9144000" cy="3063240"/>
          </a:xfrm>
        </p:spPr>
        <p:txBody>
          <a:bodyPr>
            <a:normAutofit/>
          </a:bodyPr>
          <a:lstStyle/>
          <a:p>
            <a:pPr algn="ctr"/>
            <a:r>
              <a:rPr lang="en-US" dirty="0" err="1"/>
              <a:t>ValoStats</a:t>
            </a:r>
            <a:endParaRPr lang="en-US" dirty="0"/>
          </a:p>
        </p:txBody>
      </p:sp>
      <p:sp>
        <p:nvSpPr>
          <p:cNvPr id="3" name="Subtitle 2">
            <a:extLst>
              <a:ext uri="{FF2B5EF4-FFF2-40B4-BE49-F238E27FC236}">
                <a16:creationId xmlns:a16="http://schemas.microsoft.com/office/drawing/2014/main" id="{DE18B7DB-C565-67D6-9BA3-BDD9A7BA43DE}"/>
              </a:ext>
            </a:extLst>
          </p:cNvPr>
          <p:cNvSpPr>
            <a:spLocks noGrp="1"/>
          </p:cNvSpPr>
          <p:nvPr>
            <p:ph type="subTitle" idx="1"/>
          </p:nvPr>
        </p:nvSpPr>
        <p:spPr>
          <a:xfrm>
            <a:off x="1527048" y="4599432"/>
            <a:ext cx="9144000" cy="1227520"/>
          </a:xfrm>
        </p:spPr>
        <p:txBody>
          <a:bodyPr>
            <a:normAutofit/>
          </a:bodyPr>
          <a:lstStyle/>
          <a:p>
            <a:pPr algn="ctr"/>
            <a:r>
              <a:rPr lang="en-US" sz="3200"/>
              <a:t>Your Ultimate </a:t>
            </a:r>
            <a:r>
              <a:rPr lang="en-US" sz="3200" strike="sngStrike"/>
              <a:t>gambling</a:t>
            </a:r>
            <a:r>
              <a:rPr lang="en-US" sz="3200"/>
              <a:t>  analytics partner</a:t>
            </a:r>
          </a:p>
        </p:txBody>
      </p:sp>
      <p:sp>
        <p:nvSpPr>
          <p:cNvPr id="16"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3850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3CE79-9840-05D0-86F8-1C47CE6E9950}"/>
              </a:ext>
            </a:extLst>
          </p:cNvPr>
          <p:cNvSpPr>
            <a:spLocks noGrp="1"/>
          </p:cNvSpPr>
          <p:nvPr>
            <p:ph type="title"/>
          </p:nvPr>
        </p:nvSpPr>
        <p:spPr>
          <a:xfrm>
            <a:off x="640080" y="329184"/>
            <a:ext cx="6894576" cy="1783080"/>
          </a:xfrm>
        </p:spPr>
        <p:txBody>
          <a:bodyPr anchor="b">
            <a:normAutofit/>
          </a:bodyPr>
          <a:lstStyle/>
          <a:p>
            <a:r>
              <a:rPr lang="en-US" sz="7200" dirty="0"/>
              <a:t>Betting function</a:t>
            </a:r>
          </a:p>
        </p:txBody>
      </p:sp>
      <p:sp>
        <p:nvSpPr>
          <p:cNvPr id="16"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D2100"/>
          </a:solidFill>
          <a:ln w="38100" cap="rnd">
            <a:solidFill>
              <a:srgbClr val="FD210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9583CD4F-08C2-7662-A9F4-AF9F0AE53729}"/>
              </a:ext>
            </a:extLst>
          </p:cNvPr>
          <p:cNvSpPr>
            <a:spLocks noGrp="1"/>
          </p:cNvSpPr>
          <p:nvPr>
            <p:ph idx="1"/>
          </p:nvPr>
        </p:nvSpPr>
        <p:spPr>
          <a:xfrm>
            <a:off x="640080" y="2706624"/>
            <a:ext cx="6894576" cy="3483864"/>
          </a:xfrm>
        </p:spPr>
        <p:txBody>
          <a:bodyPr>
            <a:normAutofit/>
          </a:bodyPr>
          <a:lstStyle/>
          <a:p>
            <a:r>
              <a:rPr lang="en-US" dirty="0"/>
              <a:t>Max value set to </a:t>
            </a:r>
            <a:r>
              <a:rPr lang="en-US" dirty="0" err="1"/>
              <a:t>Zedric’s</a:t>
            </a:r>
            <a:r>
              <a:rPr lang="en-US" dirty="0"/>
              <a:t> parents’ house mortgage value (based on 2024 post inflation value). This is what </a:t>
            </a:r>
            <a:r>
              <a:rPr lang="en-US" dirty="0" err="1"/>
              <a:t>Zedric</a:t>
            </a:r>
            <a:r>
              <a:rPr lang="en-US" dirty="0"/>
              <a:t> is going to bet with</a:t>
            </a:r>
          </a:p>
          <a:p>
            <a:r>
              <a:rPr lang="en-US" dirty="0"/>
              <a:t>Go big or go home baby</a:t>
            </a:r>
          </a:p>
          <a:p>
            <a:r>
              <a:rPr lang="en-US" dirty="0"/>
              <a:t>Math formula shown in code snippet</a:t>
            </a:r>
          </a:p>
          <a:p>
            <a:r>
              <a:rPr lang="en-US" dirty="0"/>
              <a:t>The bet amount is determined by the house mortgage value * the probability of an upset * the confidence in the winning team </a:t>
            </a:r>
            <a:r>
              <a:rPr lang="en-US"/>
              <a:t>probability prediction</a:t>
            </a:r>
            <a:endParaRPr lang="en-US" dirty="0"/>
          </a:p>
          <a:p>
            <a:endParaRPr lang="en-US" dirty="0"/>
          </a:p>
        </p:txBody>
      </p:sp>
      <p:pic>
        <p:nvPicPr>
          <p:cNvPr id="7" name="Picture 6" descr="A screenshot of a graph&#10;&#10;Description automatically generated">
            <a:extLst>
              <a:ext uri="{FF2B5EF4-FFF2-40B4-BE49-F238E27FC236}">
                <a16:creationId xmlns:a16="http://schemas.microsoft.com/office/drawing/2014/main" id="{F6C6EE1C-D765-1CE9-1822-78C4B0FFB5BD}"/>
              </a:ext>
            </a:extLst>
          </p:cNvPr>
          <p:cNvPicPr>
            <a:picLocks noChangeAspect="1"/>
          </p:cNvPicPr>
          <p:nvPr/>
        </p:nvPicPr>
        <p:blipFill>
          <a:blip r:embed="rId2"/>
          <a:stretch>
            <a:fillRect/>
          </a:stretch>
        </p:blipFill>
        <p:spPr>
          <a:xfrm>
            <a:off x="7890541" y="0"/>
            <a:ext cx="3960814" cy="4041648"/>
          </a:xfrm>
          <a:prstGeom prst="rect">
            <a:avLst/>
          </a:prstGeom>
        </p:spPr>
      </p:pic>
      <p:pic>
        <p:nvPicPr>
          <p:cNvPr id="4" name="Content Placeholder 3">
            <a:extLst>
              <a:ext uri="{FF2B5EF4-FFF2-40B4-BE49-F238E27FC236}">
                <a16:creationId xmlns:a16="http://schemas.microsoft.com/office/drawing/2014/main" id="{A98901AC-A08F-E552-0289-8BEEB332731B}"/>
              </a:ext>
            </a:extLst>
          </p:cNvPr>
          <p:cNvPicPr>
            <a:picLocks noChangeAspect="1"/>
          </p:cNvPicPr>
          <p:nvPr/>
        </p:nvPicPr>
        <p:blipFill>
          <a:blip r:embed="rId3"/>
          <a:stretch>
            <a:fillRect/>
          </a:stretch>
        </p:blipFill>
        <p:spPr>
          <a:xfrm>
            <a:off x="7863840" y="4215160"/>
            <a:ext cx="3995928" cy="1975327"/>
          </a:xfrm>
          <a:prstGeom prst="rect">
            <a:avLst/>
          </a:prstGeom>
        </p:spPr>
      </p:pic>
      <p:sp>
        <p:nvSpPr>
          <p:cNvPr id="8" name="Rectangle 7">
            <a:extLst>
              <a:ext uri="{FF2B5EF4-FFF2-40B4-BE49-F238E27FC236}">
                <a16:creationId xmlns:a16="http://schemas.microsoft.com/office/drawing/2014/main" id="{36359C70-9D13-419F-D2E4-05607C3A2C44}"/>
              </a:ext>
            </a:extLst>
          </p:cNvPr>
          <p:cNvSpPr/>
          <p:nvPr/>
        </p:nvSpPr>
        <p:spPr>
          <a:xfrm>
            <a:off x="7890541" y="329184"/>
            <a:ext cx="1275761" cy="50715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55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llage of a group of people&#10;&#10;Description automatically generated">
            <a:extLst>
              <a:ext uri="{FF2B5EF4-FFF2-40B4-BE49-F238E27FC236}">
                <a16:creationId xmlns:a16="http://schemas.microsoft.com/office/drawing/2014/main" id="{852B430F-8778-3975-9018-2D99DFA9A630}"/>
              </a:ext>
            </a:extLst>
          </p:cNvPr>
          <p:cNvPicPr>
            <a:picLocks noGrp="1" noChangeAspect="1"/>
          </p:cNvPicPr>
          <p:nvPr>
            <p:ph idx="1"/>
          </p:nvPr>
        </p:nvPicPr>
        <p:blipFill>
          <a:blip r:embed="rId2"/>
          <a:srcRect l="25"/>
          <a:stretch/>
        </p:blipFill>
        <p:spPr>
          <a:xfrm>
            <a:off x="-1" y="-1"/>
            <a:ext cx="12188952" cy="6858000"/>
          </a:xfrm>
          <a:prstGeom prst="rect">
            <a:avLst/>
          </a:prstGeom>
        </p:spPr>
      </p:pic>
      <p:sp>
        <p:nvSpPr>
          <p:cNvPr id="14" name="Rectangle 13">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78AE5-60BB-3A31-5DCB-ABFCB96FB392}"/>
              </a:ext>
            </a:extLst>
          </p:cNvPr>
          <p:cNvSpPr>
            <a:spLocks noGrp="1"/>
          </p:cNvSpPr>
          <p:nvPr>
            <p:ph type="title"/>
          </p:nvPr>
        </p:nvSpPr>
        <p:spPr>
          <a:xfrm>
            <a:off x="551293" y="5513267"/>
            <a:ext cx="10908792" cy="1069848"/>
          </a:xfrm>
        </p:spPr>
        <p:txBody>
          <a:bodyPr vert="horz" lIns="91440" tIns="45720" rIns="91440" bIns="45720" rtlCol="0" anchor="ctr">
            <a:noAutofit/>
          </a:bodyPr>
          <a:lstStyle/>
          <a:p>
            <a:pPr algn="ctr"/>
            <a:r>
              <a:rPr lang="en-US" sz="7000" b="1" dirty="0">
                <a:solidFill>
                  <a:schemeClr val="bg1"/>
                </a:solidFill>
              </a:rPr>
              <a:t>Thank you</a:t>
            </a:r>
          </a:p>
        </p:txBody>
      </p:sp>
    </p:spTree>
    <p:extLst>
      <p:ext uri="{BB962C8B-B14F-4D97-AF65-F5344CB8AC3E}">
        <p14:creationId xmlns:p14="http://schemas.microsoft.com/office/powerpoint/2010/main" val="2816605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7F1D9-5A29-54D3-16ED-17334932FFD3}"/>
              </a:ext>
            </a:extLst>
          </p:cNvPr>
          <p:cNvSpPr>
            <a:spLocks noGrp="1"/>
          </p:cNvSpPr>
          <p:nvPr>
            <p:ph type="title"/>
          </p:nvPr>
        </p:nvSpPr>
        <p:spPr>
          <a:xfrm>
            <a:off x="630918" y="643465"/>
            <a:ext cx="3895359" cy="1846615"/>
          </a:xfrm>
        </p:spPr>
        <p:txBody>
          <a:bodyPr anchor="b">
            <a:normAutofit/>
          </a:bodyPr>
          <a:lstStyle/>
          <a:p>
            <a:r>
              <a:rPr lang="en-US" sz="5600" dirty="0"/>
              <a:t>Backstory</a:t>
            </a:r>
          </a:p>
        </p:txBody>
      </p:sp>
      <p:sp>
        <p:nvSpPr>
          <p:cNvPr id="3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753" y="2634908"/>
            <a:ext cx="3772532" cy="27432"/>
          </a:xfrm>
          <a:custGeom>
            <a:avLst/>
            <a:gdLst>
              <a:gd name="connsiteX0" fmla="*/ 0 w 3772532"/>
              <a:gd name="connsiteY0" fmla="*/ 0 h 27432"/>
              <a:gd name="connsiteX1" fmla="*/ 704206 w 3772532"/>
              <a:gd name="connsiteY1" fmla="*/ 0 h 27432"/>
              <a:gd name="connsiteX2" fmla="*/ 1370687 w 3772532"/>
              <a:gd name="connsiteY2" fmla="*/ 0 h 27432"/>
              <a:gd name="connsiteX3" fmla="*/ 2037167 w 3772532"/>
              <a:gd name="connsiteY3" fmla="*/ 0 h 27432"/>
              <a:gd name="connsiteX4" fmla="*/ 2552747 w 3772532"/>
              <a:gd name="connsiteY4" fmla="*/ 0 h 27432"/>
              <a:gd name="connsiteX5" fmla="*/ 3106051 w 3772532"/>
              <a:gd name="connsiteY5" fmla="*/ 0 h 27432"/>
              <a:gd name="connsiteX6" fmla="*/ 3772532 w 3772532"/>
              <a:gd name="connsiteY6" fmla="*/ 0 h 27432"/>
              <a:gd name="connsiteX7" fmla="*/ 3772532 w 3772532"/>
              <a:gd name="connsiteY7" fmla="*/ 27432 h 27432"/>
              <a:gd name="connsiteX8" fmla="*/ 3143777 w 3772532"/>
              <a:gd name="connsiteY8" fmla="*/ 27432 h 27432"/>
              <a:gd name="connsiteX9" fmla="*/ 2628197 w 3772532"/>
              <a:gd name="connsiteY9" fmla="*/ 27432 h 27432"/>
              <a:gd name="connsiteX10" fmla="*/ 2112618 w 3772532"/>
              <a:gd name="connsiteY10" fmla="*/ 27432 h 27432"/>
              <a:gd name="connsiteX11" fmla="*/ 1446137 w 3772532"/>
              <a:gd name="connsiteY11" fmla="*/ 27432 h 27432"/>
              <a:gd name="connsiteX12" fmla="*/ 892833 w 3772532"/>
              <a:gd name="connsiteY12" fmla="*/ 27432 h 27432"/>
              <a:gd name="connsiteX13" fmla="*/ 0 w 3772532"/>
              <a:gd name="connsiteY13" fmla="*/ 27432 h 27432"/>
              <a:gd name="connsiteX14" fmla="*/ 0 w 3772532"/>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2532" h="27432" fill="none" extrusionOk="0">
                <a:moveTo>
                  <a:pt x="0" y="0"/>
                </a:moveTo>
                <a:cubicBezTo>
                  <a:pt x="244720" y="-3658"/>
                  <a:pt x="354662" y="-9412"/>
                  <a:pt x="704206" y="0"/>
                </a:cubicBezTo>
                <a:cubicBezTo>
                  <a:pt x="1053750" y="9412"/>
                  <a:pt x="1098475" y="-322"/>
                  <a:pt x="1370687" y="0"/>
                </a:cubicBezTo>
                <a:cubicBezTo>
                  <a:pt x="1642899" y="322"/>
                  <a:pt x="1719797" y="-23304"/>
                  <a:pt x="2037167" y="0"/>
                </a:cubicBezTo>
                <a:cubicBezTo>
                  <a:pt x="2354537" y="23304"/>
                  <a:pt x="2327380" y="-17312"/>
                  <a:pt x="2552747" y="0"/>
                </a:cubicBezTo>
                <a:cubicBezTo>
                  <a:pt x="2778114" y="17312"/>
                  <a:pt x="2963395" y="16906"/>
                  <a:pt x="3106051" y="0"/>
                </a:cubicBezTo>
                <a:cubicBezTo>
                  <a:pt x="3248707" y="-16906"/>
                  <a:pt x="3607729" y="-1190"/>
                  <a:pt x="3772532" y="0"/>
                </a:cubicBezTo>
                <a:cubicBezTo>
                  <a:pt x="3771575" y="8431"/>
                  <a:pt x="3772183" y="14612"/>
                  <a:pt x="3772532" y="27432"/>
                </a:cubicBezTo>
                <a:cubicBezTo>
                  <a:pt x="3590140" y="16334"/>
                  <a:pt x="3310324" y="674"/>
                  <a:pt x="3143777" y="27432"/>
                </a:cubicBezTo>
                <a:cubicBezTo>
                  <a:pt x="2977231" y="54190"/>
                  <a:pt x="2760348" y="26592"/>
                  <a:pt x="2628197" y="27432"/>
                </a:cubicBezTo>
                <a:cubicBezTo>
                  <a:pt x="2496046" y="28272"/>
                  <a:pt x="2363991" y="25547"/>
                  <a:pt x="2112618" y="27432"/>
                </a:cubicBezTo>
                <a:cubicBezTo>
                  <a:pt x="1861245" y="29317"/>
                  <a:pt x="1763019" y="1242"/>
                  <a:pt x="1446137" y="27432"/>
                </a:cubicBezTo>
                <a:cubicBezTo>
                  <a:pt x="1129255" y="53622"/>
                  <a:pt x="1116896" y="2843"/>
                  <a:pt x="892833" y="27432"/>
                </a:cubicBezTo>
                <a:cubicBezTo>
                  <a:pt x="668770" y="52021"/>
                  <a:pt x="337811" y="-9110"/>
                  <a:pt x="0" y="27432"/>
                </a:cubicBezTo>
                <a:cubicBezTo>
                  <a:pt x="226" y="18208"/>
                  <a:pt x="-648" y="12891"/>
                  <a:pt x="0" y="0"/>
                </a:cubicBezTo>
                <a:close/>
              </a:path>
              <a:path w="3772532" h="27432" stroke="0" extrusionOk="0">
                <a:moveTo>
                  <a:pt x="0" y="0"/>
                </a:moveTo>
                <a:cubicBezTo>
                  <a:pt x="136381" y="23473"/>
                  <a:pt x="333157" y="-1611"/>
                  <a:pt x="591030" y="0"/>
                </a:cubicBezTo>
                <a:cubicBezTo>
                  <a:pt x="848903" y="1611"/>
                  <a:pt x="874121" y="-21763"/>
                  <a:pt x="1106609" y="0"/>
                </a:cubicBezTo>
                <a:cubicBezTo>
                  <a:pt x="1339097" y="21763"/>
                  <a:pt x="1575126" y="18505"/>
                  <a:pt x="1810815" y="0"/>
                </a:cubicBezTo>
                <a:cubicBezTo>
                  <a:pt x="2046504" y="-18505"/>
                  <a:pt x="2110261" y="21722"/>
                  <a:pt x="2401845" y="0"/>
                </a:cubicBezTo>
                <a:cubicBezTo>
                  <a:pt x="2693429" y="-21722"/>
                  <a:pt x="2769280" y="8922"/>
                  <a:pt x="2992875" y="0"/>
                </a:cubicBezTo>
                <a:cubicBezTo>
                  <a:pt x="3216470" y="-8922"/>
                  <a:pt x="3395186" y="-17861"/>
                  <a:pt x="3772532" y="0"/>
                </a:cubicBezTo>
                <a:cubicBezTo>
                  <a:pt x="3771177" y="9524"/>
                  <a:pt x="3771330" y="13975"/>
                  <a:pt x="3772532" y="27432"/>
                </a:cubicBezTo>
                <a:cubicBezTo>
                  <a:pt x="3635941" y="57411"/>
                  <a:pt x="3310352" y="7993"/>
                  <a:pt x="3143777" y="27432"/>
                </a:cubicBezTo>
                <a:cubicBezTo>
                  <a:pt x="2977203" y="46871"/>
                  <a:pt x="2807596" y="3382"/>
                  <a:pt x="2628197" y="27432"/>
                </a:cubicBezTo>
                <a:cubicBezTo>
                  <a:pt x="2448798" y="51482"/>
                  <a:pt x="2302918" y="50688"/>
                  <a:pt x="1999442" y="27432"/>
                </a:cubicBezTo>
                <a:cubicBezTo>
                  <a:pt x="1695966" y="4176"/>
                  <a:pt x="1623081" y="31473"/>
                  <a:pt x="1370687" y="27432"/>
                </a:cubicBezTo>
                <a:cubicBezTo>
                  <a:pt x="1118294" y="23391"/>
                  <a:pt x="932834" y="17695"/>
                  <a:pt x="779657" y="27432"/>
                </a:cubicBezTo>
                <a:cubicBezTo>
                  <a:pt x="626480" y="37170"/>
                  <a:pt x="206972" y="-11355"/>
                  <a:pt x="0" y="27432"/>
                </a:cubicBezTo>
                <a:cubicBezTo>
                  <a:pt x="-800" y="16780"/>
                  <a:pt x="-583" y="12910"/>
                  <a:pt x="0" y="0"/>
                </a:cubicBezTo>
                <a:close/>
              </a:path>
            </a:pathLst>
          </a:custGeom>
          <a:solidFill>
            <a:srgbClr val="EBB56F"/>
          </a:solidFill>
          <a:ln w="38100" cap="rnd">
            <a:solidFill>
              <a:srgbClr val="EBB56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61B59467-2BF9-F8CD-6B69-6C11745DEB56}"/>
              </a:ext>
            </a:extLst>
          </p:cNvPr>
          <p:cNvSpPr>
            <a:spLocks noGrp="1"/>
          </p:cNvSpPr>
          <p:nvPr>
            <p:ph idx="1"/>
          </p:nvPr>
        </p:nvSpPr>
        <p:spPr>
          <a:xfrm>
            <a:off x="281218" y="2812547"/>
            <a:ext cx="4450343" cy="4326125"/>
          </a:xfrm>
        </p:spPr>
        <p:txBody>
          <a:bodyPr>
            <a:normAutofit/>
          </a:bodyPr>
          <a:lstStyle/>
          <a:p>
            <a:pPr>
              <a:lnSpc>
                <a:spcPct val="100000"/>
              </a:lnSpc>
            </a:pPr>
            <a:r>
              <a:rPr lang="en-US" sz="2200" b="1" dirty="0">
                <a:latin typeface="The Hand Black" panose="03070502030502020204" pitchFamily="66" charset="0"/>
              </a:rPr>
              <a:t>This is our friend </a:t>
            </a:r>
            <a:r>
              <a:rPr lang="en-US" sz="2200" b="1" dirty="0" err="1">
                <a:latin typeface="The Hand Black" panose="03070502030502020204" pitchFamily="66" charset="0"/>
              </a:rPr>
              <a:t>Zedric</a:t>
            </a:r>
            <a:r>
              <a:rPr lang="en-US" sz="2200" b="1" dirty="0">
                <a:latin typeface="The Hand Black" panose="03070502030502020204" pitchFamily="66" charset="0"/>
              </a:rPr>
              <a:t>!</a:t>
            </a:r>
          </a:p>
          <a:p>
            <a:pPr>
              <a:lnSpc>
                <a:spcPct val="100000"/>
              </a:lnSpc>
            </a:pPr>
            <a:r>
              <a:rPr lang="en-US" sz="2200" b="1" dirty="0">
                <a:latin typeface="The Hand Black" panose="03070502030502020204" pitchFamily="66" charset="0"/>
              </a:rPr>
              <a:t>He likes to gamble on esports matches</a:t>
            </a:r>
          </a:p>
          <a:p>
            <a:pPr>
              <a:lnSpc>
                <a:spcPct val="100000"/>
              </a:lnSpc>
            </a:pPr>
            <a:r>
              <a:rPr lang="en-US" sz="2200" b="1" dirty="0">
                <a:latin typeface="The Hand Black" panose="03070502030502020204" pitchFamily="66" charset="0"/>
              </a:rPr>
              <a:t>Recently, he lost all his twitch channel points because he went all in on an upset</a:t>
            </a:r>
          </a:p>
          <a:p>
            <a:pPr>
              <a:lnSpc>
                <a:spcPct val="100000"/>
              </a:lnSpc>
            </a:pPr>
            <a:r>
              <a:rPr lang="en-US" sz="2200" b="1" dirty="0">
                <a:latin typeface="The Hand Black" panose="03070502030502020204" pitchFamily="66" charset="0"/>
              </a:rPr>
              <a:t>Feeling defeated, he continued to gamble with whatever pennies he had left</a:t>
            </a:r>
          </a:p>
          <a:p>
            <a:pPr>
              <a:lnSpc>
                <a:spcPct val="100000"/>
              </a:lnSpc>
            </a:pPr>
            <a:r>
              <a:rPr lang="en-US" sz="2200" b="1" dirty="0" err="1">
                <a:latin typeface="The Hand Black" panose="03070502030502020204" pitchFamily="66" charset="0"/>
              </a:rPr>
              <a:t>Zedric</a:t>
            </a:r>
            <a:r>
              <a:rPr lang="en-US" sz="2200" b="1" dirty="0">
                <a:latin typeface="The Hand Black" panose="03070502030502020204" pitchFamily="66" charset="0"/>
              </a:rPr>
              <a:t> is diagnosed with gambling addiction</a:t>
            </a:r>
          </a:p>
          <a:p>
            <a:pPr>
              <a:lnSpc>
                <a:spcPct val="100000"/>
              </a:lnSpc>
            </a:pPr>
            <a:r>
              <a:rPr lang="en-US" sz="2200" b="1" dirty="0">
                <a:latin typeface="The Hand Black" panose="03070502030502020204" pitchFamily="66" charset="0"/>
              </a:rPr>
              <a:t>99% of gamblers quit before a big win, therefore our job is to keep </a:t>
            </a:r>
            <a:r>
              <a:rPr lang="en-US" sz="2200" b="1" dirty="0" err="1">
                <a:latin typeface="The Hand Black" panose="03070502030502020204" pitchFamily="66" charset="0"/>
              </a:rPr>
              <a:t>Zedric</a:t>
            </a:r>
            <a:r>
              <a:rPr lang="en-US" sz="2200" b="1" dirty="0">
                <a:latin typeface="The Hand Black" panose="03070502030502020204" pitchFamily="66" charset="0"/>
              </a:rPr>
              <a:t> in the 1% to make sure he never quits</a:t>
            </a:r>
          </a:p>
        </p:txBody>
      </p:sp>
      <p:pic>
        <p:nvPicPr>
          <p:cNvPr id="19" name="Picture 18" descr="A close up of a sign&#10;&#10;Description automatically generated">
            <a:extLst>
              <a:ext uri="{FF2B5EF4-FFF2-40B4-BE49-F238E27FC236}">
                <a16:creationId xmlns:a16="http://schemas.microsoft.com/office/drawing/2014/main" id="{8751CB64-7C3C-61FD-B3BB-6397A0193D1A}"/>
              </a:ext>
            </a:extLst>
          </p:cNvPr>
          <p:cNvPicPr>
            <a:picLocks noChangeAspect="1"/>
          </p:cNvPicPr>
          <p:nvPr/>
        </p:nvPicPr>
        <p:blipFill>
          <a:blip r:embed="rId2"/>
          <a:stretch>
            <a:fillRect/>
          </a:stretch>
        </p:blipFill>
        <p:spPr>
          <a:xfrm>
            <a:off x="8932673" y="4725790"/>
            <a:ext cx="3303531" cy="1049286"/>
          </a:xfrm>
          <a:prstGeom prst="rect">
            <a:avLst/>
          </a:prstGeom>
        </p:spPr>
      </p:pic>
      <p:pic>
        <p:nvPicPr>
          <p:cNvPr id="13" name="Picture 12" descr="A person wearing glasses and headphones&#10;&#10;Description automatically generated">
            <a:extLst>
              <a:ext uri="{FF2B5EF4-FFF2-40B4-BE49-F238E27FC236}">
                <a16:creationId xmlns:a16="http://schemas.microsoft.com/office/drawing/2014/main" id="{C92790F7-EA62-2FB5-20E4-1102CC432D8B}"/>
              </a:ext>
            </a:extLst>
          </p:cNvPr>
          <p:cNvPicPr>
            <a:picLocks noChangeAspect="1"/>
          </p:cNvPicPr>
          <p:nvPr/>
        </p:nvPicPr>
        <p:blipFill>
          <a:blip r:embed="rId3"/>
          <a:srcRect b="10320"/>
          <a:stretch/>
        </p:blipFill>
        <p:spPr>
          <a:xfrm>
            <a:off x="4879883" y="1251925"/>
            <a:ext cx="4142083" cy="1938992"/>
          </a:xfrm>
          <a:prstGeom prst="rect">
            <a:avLst/>
          </a:prstGeom>
        </p:spPr>
      </p:pic>
      <p:pic>
        <p:nvPicPr>
          <p:cNvPr id="14" name="Picture 13">
            <a:extLst>
              <a:ext uri="{FF2B5EF4-FFF2-40B4-BE49-F238E27FC236}">
                <a16:creationId xmlns:a16="http://schemas.microsoft.com/office/drawing/2014/main" id="{A6F01484-4837-97AB-71C7-83589903D87B}"/>
              </a:ext>
            </a:extLst>
          </p:cNvPr>
          <p:cNvPicPr>
            <a:picLocks noChangeAspect="1"/>
          </p:cNvPicPr>
          <p:nvPr/>
        </p:nvPicPr>
        <p:blipFill>
          <a:blip r:embed="rId4"/>
          <a:stretch>
            <a:fillRect/>
          </a:stretch>
        </p:blipFill>
        <p:spPr>
          <a:xfrm>
            <a:off x="8979925" y="5775076"/>
            <a:ext cx="3303531" cy="1077202"/>
          </a:xfrm>
          <a:prstGeom prst="rect">
            <a:avLst/>
          </a:prstGeom>
        </p:spPr>
      </p:pic>
      <p:pic>
        <p:nvPicPr>
          <p:cNvPr id="11" name="Picture 10">
            <a:extLst>
              <a:ext uri="{FF2B5EF4-FFF2-40B4-BE49-F238E27FC236}">
                <a16:creationId xmlns:a16="http://schemas.microsoft.com/office/drawing/2014/main" id="{7EE19ED4-851B-0A64-584C-9A9DFFA482C2}"/>
              </a:ext>
            </a:extLst>
          </p:cNvPr>
          <p:cNvPicPr>
            <a:picLocks noChangeAspect="1"/>
          </p:cNvPicPr>
          <p:nvPr/>
        </p:nvPicPr>
        <p:blipFill>
          <a:blip r:embed="rId5"/>
          <a:stretch>
            <a:fillRect/>
          </a:stretch>
        </p:blipFill>
        <p:spPr>
          <a:xfrm>
            <a:off x="4892713" y="4695879"/>
            <a:ext cx="4087212" cy="2162121"/>
          </a:xfrm>
          <a:prstGeom prst="rect">
            <a:avLst/>
          </a:prstGeom>
        </p:spPr>
      </p:pic>
      <p:pic>
        <p:nvPicPr>
          <p:cNvPr id="21" name="Picture 20">
            <a:extLst>
              <a:ext uri="{FF2B5EF4-FFF2-40B4-BE49-F238E27FC236}">
                <a16:creationId xmlns:a16="http://schemas.microsoft.com/office/drawing/2014/main" id="{E3E204FE-29E9-3B02-C565-184302F5972D}"/>
              </a:ext>
            </a:extLst>
          </p:cNvPr>
          <p:cNvPicPr>
            <a:picLocks noChangeAspect="1"/>
          </p:cNvPicPr>
          <p:nvPr/>
        </p:nvPicPr>
        <p:blipFill>
          <a:blip r:embed="rId6"/>
          <a:stretch>
            <a:fillRect/>
          </a:stretch>
        </p:blipFill>
        <p:spPr>
          <a:xfrm>
            <a:off x="9048628" y="1785784"/>
            <a:ext cx="3149211" cy="1049287"/>
          </a:xfrm>
          <a:prstGeom prst="rect">
            <a:avLst/>
          </a:prstGeom>
        </p:spPr>
      </p:pic>
      <p:sp>
        <p:nvSpPr>
          <p:cNvPr id="23" name="TextBox 22">
            <a:extLst>
              <a:ext uri="{FF2B5EF4-FFF2-40B4-BE49-F238E27FC236}">
                <a16:creationId xmlns:a16="http://schemas.microsoft.com/office/drawing/2014/main" id="{FAB6CCB0-E7FB-E1F7-940B-2EB88B4F8176}"/>
              </a:ext>
            </a:extLst>
          </p:cNvPr>
          <p:cNvSpPr txBox="1"/>
          <p:nvPr/>
        </p:nvSpPr>
        <p:spPr>
          <a:xfrm>
            <a:off x="4829239" y="-82761"/>
            <a:ext cx="3835172" cy="1938992"/>
          </a:xfrm>
          <a:prstGeom prst="rect">
            <a:avLst/>
          </a:prstGeom>
          <a:noFill/>
        </p:spPr>
        <p:txBody>
          <a:bodyPr wrap="square" rtlCol="0">
            <a:spAutoFit/>
          </a:bodyPr>
          <a:lstStyle/>
          <a:p>
            <a:r>
              <a:rPr lang="en-US" sz="3000" b="1" dirty="0">
                <a:latin typeface="The Hand Extrablack" panose="03070502030502020204" pitchFamily="66" charset="0"/>
              </a:rPr>
              <a:t>	</a:t>
            </a:r>
            <a:r>
              <a:rPr lang="en-US" sz="3000" b="1" u="sng" dirty="0">
                <a:latin typeface="The Hand Extrablack" panose="03070502030502020204" pitchFamily="66" charset="0"/>
              </a:rPr>
              <a:t>Duality of </a:t>
            </a:r>
            <a:r>
              <a:rPr lang="en-US" sz="3000" b="1" u="sng" dirty="0" err="1">
                <a:latin typeface="The Hand Extrablack" panose="03070502030502020204" pitchFamily="66" charset="0"/>
              </a:rPr>
              <a:t>Zedric</a:t>
            </a:r>
            <a:endParaRPr lang="en-US" sz="3000" b="1" u="sng" dirty="0">
              <a:latin typeface="The Hand Extrablack" panose="03070502030502020204" pitchFamily="66" charset="0"/>
            </a:endParaRPr>
          </a:p>
          <a:p>
            <a:endParaRPr lang="en-US" sz="3000" b="1" dirty="0">
              <a:latin typeface="The Hand Extrablack" panose="03070502030502020204" pitchFamily="66" charset="0"/>
            </a:endParaRPr>
          </a:p>
          <a:p>
            <a:r>
              <a:rPr lang="en-US" sz="3000" b="1" dirty="0">
                <a:latin typeface="The Hand Extrablack" panose="03070502030502020204" pitchFamily="66" charset="0"/>
              </a:rPr>
              <a:t>Pro Gambler </a:t>
            </a:r>
          </a:p>
          <a:p>
            <a:endParaRPr lang="en-US" sz="3000" b="1" dirty="0">
              <a:latin typeface="The Hand Extrablack" panose="03070502030502020204" pitchFamily="66" charset="0"/>
            </a:endParaRPr>
          </a:p>
        </p:txBody>
      </p:sp>
      <p:sp>
        <p:nvSpPr>
          <p:cNvPr id="25" name="TextBox 24">
            <a:extLst>
              <a:ext uri="{FF2B5EF4-FFF2-40B4-BE49-F238E27FC236}">
                <a16:creationId xmlns:a16="http://schemas.microsoft.com/office/drawing/2014/main" id="{CDCAC9E9-66E2-5C8F-2E38-B4C0EBD52158}"/>
              </a:ext>
            </a:extLst>
          </p:cNvPr>
          <p:cNvSpPr txBox="1"/>
          <p:nvPr/>
        </p:nvSpPr>
        <p:spPr>
          <a:xfrm>
            <a:off x="4798209" y="4188047"/>
            <a:ext cx="3835172" cy="1015663"/>
          </a:xfrm>
          <a:prstGeom prst="rect">
            <a:avLst/>
          </a:prstGeom>
          <a:noFill/>
        </p:spPr>
        <p:txBody>
          <a:bodyPr wrap="square" rtlCol="0">
            <a:spAutoFit/>
          </a:bodyPr>
          <a:lstStyle/>
          <a:p>
            <a:r>
              <a:rPr lang="en-US" sz="3000" b="1" dirty="0">
                <a:latin typeface="The Hand Extrablack" panose="03070502030502020204" pitchFamily="66" charset="0"/>
              </a:rPr>
              <a:t>r/</a:t>
            </a:r>
            <a:r>
              <a:rPr lang="en-US" sz="3000" b="1" dirty="0" err="1">
                <a:latin typeface="The Hand Extrablack" panose="03070502030502020204" pitchFamily="66" charset="0"/>
              </a:rPr>
              <a:t>wallstreetbets</a:t>
            </a:r>
            <a:r>
              <a:rPr lang="en-US" sz="3000" b="1" dirty="0">
                <a:latin typeface="The Hand Extrablack" panose="03070502030502020204" pitchFamily="66" charset="0"/>
              </a:rPr>
              <a:t> moderator</a:t>
            </a:r>
          </a:p>
          <a:p>
            <a:endParaRPr lang="en-US" sz="3000" b="1" dirty="0">
              <a:latin typeface="The Hand Extrablack" panose="03070502030502020204" pitchFamily="66" charset="0"/>
            </a:endParaRPr>
          </a:p>
        </p:txBody>
      </p:sp>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EF2E245A-1177-249A-DF57-A05D7E26B8DC}"/>
                  </a:ext>
                </a:extLst>
              </p14:cNvPr>
              <p14:cNvContentPartPr/>
              <p14:nvPr/>
            </p14:nvContentPartPr>
            <p14:xfrm>
              <a:off x="7526943" y="5774225"/>
              <a:ext cx="41040" cy="121680"/>
            </p14:xfrm>
          </p:contentPart>
        </mc:Choice>
        <mc:Fallback xmlns="">
          <p:pic>
            <p:nvPicPr>
              <p:cNvPr id="33" name="Ink 32">
                <a:extLst>
                  <a:ext uri="{FF2B5EF4-FFF2-40B4-BE49-F238E27FC236}">
                    <a16:creationId xmlns:a16="http://schemas.microsoft.com/office/drawing/2014/main" id="{EF2E245A-1177-249A-DF57-A05D7E26B8DC}"/>
                  </a:ext>
                </a:extLst>
              </p:cNvPr>
              <p:cNvPicPr/>
              <p:nvPr/>
            </p:nvPicPr>
            <p:blipFill>
              <a:blip r:embed="rId8"/>
              <a:stretch>
                <a:fillRect/>
              </a:stretch>
            </p:blipFill>
            <p:spPr>
              <a:xfrm>
                <a:off x="7520823" y="5768105"/>
                <a:ext cx="532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Ink 34">
                <a:extLst>
                  <a:ext uri="{FF2B5EF4-FFF2-40B4-BE49-F238E27FC236}">
                    <a16:creationId xmlns:a16="http://schemas.microsoft.com/office/drawing/2014/main" id="{92ED9AC6-0F92-5ABB-F67F-FB4943B5A57F}"/>
                  </a:ext>
                </a:extLst>
              </p14:cNvPr>
              <p14:cNvContentPartPr/>
              <p14:nvPr/>
            </p14:nvContentPartPr>
            <p14:xfrm>
              <a:off x="7483023" y="5758385"/>
              <a:ext cx="94680" cy="24840"/>
            </p14:xfrm>
          </p:contentPart>
        </mc:Choice>
        <mc:Fallback xmlns="">
          <p:pic>
            <p:nvPicPr>
              <p:cNvPr id="35" name="Ink 34">
                <a:extLst>
                  <a:ext uri="{FF2B5EF4-FFF2-40B4-BE49-F238E27FC236}">
                    <a16:creationId xmlns:a16="http://schemas.microsoft.com/office/drawing/2014/main" id="{92ED9AC6-0F92-5ABB-F67F-FB4943B5A57F}"/>
                  </a:ext>
                </a:extLst>
              </p:cNvPr>
              <p:cNvPicPr/>
              <p:nvPr/>
            </p:nvPicPr>
            <p:blipFill>
              <a:blip r:embed="rId10"/>
              <a:stretch>
                <a:fillRect/>
              </a:stretch>
            </p:blipFill>
            <p:spPr>
              <a:xfrm>
                <a:off x="7476903" y="5752265"/>
                <a:ext cx="106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7E558D2B-0A43-04A7-2AAC-B86431CA1CF7}"/>
                  </a:ext>
                </a:extLst>
              </p14:cNvPr>
              <p14:cNvContentPartPr/>
              <p14:nvPr/>
            </p14:nvContentPartPr>
            <p14:xfrm>
              <a:off x="7502103" y="5774225"/>
              <a:ext cx="74520" cy="146520"/>
            </p14:xfrm>
          </p:contentPart>
        </mc:Choice>
        <mc:Fallback xmlns="">
          <p:pic>
            <p:nvPicPr>
              <p:cNvPr id="37" name="Ink 36">
                <a:extLst>
                  <a:ext uri="{FF2B5EF4-FFF2-40B4-BE49-F238E27FC236}">
                    <a16:creationId xmlns:a16="http://schemas.microsoft.com/office/drawing/2014/main" id="{7E558D2B-0A43-04A7-2AAC-B86431CA1CF7}"/>
                  </a:ext>
                </a:extLst>
              </p:cNvPr>
              <p:cNvPicPr/>
              <p:nvPr/>
            </p:nvPicPr>
            <p:blipFill>
              <a:blip r:embed="rId12"/>
              <a:stretch>
                <a:fillRect/>
              </a:stretch>
            </p:blipFill>
            <p:spPr>
              <a:xfrm>
                <a:off x="7495983" y="5768105"/>
                <a:ext cx="86760" cy="158760"/>
              </a:xfrm>
              <a:prstGeom prst="rect">
                <a:avLst/>
              </a:prstGeom>
            </p:spPr>
          </p:pic>
        </mc:Fallback>
      </mc:AlternateContent>
    </p:spTree>
    <p:extLst>
      <p:ext uri="{BB962C8B-B14F-4D97-AF65-F5344CB8AC3E}">
        <p14:creationId xmlns:p14="http://schemas.microsoft.com/office/powerpoint/2010/main" val="588810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53">
            <a:extLst>
              <a:ext uri="{FF2B5EF4-FFF2-40B4-BE49-F238E27FC236}">
                <a16:creationId xmlns:a16="http://schemas.microsoft.com/office/drawing/2014/main" id="{B5DAA40F-4F28-4316-934E-C55D7C3AA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Freeform: Shape 1055">
            <a:extLst>
              <a:ext uri="{FF2B5EF4-FFF2-40B4-BE49-F238E27FC236}">
                <a16:creationId xmlns:a16="http://schemas.microsoft.com/office/drawing/2014/main" id="{F6D467C8-A8E0-468B-B88D-9CEEE37BF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33452" cy="6858000"/>
          </a:xfrm>
          <a:custGeom>
            <a:avLst/>
            <a:gdLst>
              <a:gd name="connsiteX0" fmla="*/ 0 w 7433452"/>
              <a:gd name="connsiteY0" fmla="*/ 0 h 6858000"/>
              <a:gd name="connsiteX1" fmla="*/ 1592736 w 7433452"/>
              <a:gd name="connsiteY1" fmla="*/ 0 h 6858000"/>
              <a:gd name="connsiteX2" fmla="*/ 2171700 w 7433452"/>
              <a:gd name="connsiteY2" fmla="*/ 0 h 6858000"/>
              <a:gd name="connsiteX3" fmla="*/ 2762696 w 7433452"/>
              <a:gd name="connsiteY3" fmla="*/ 0 h 6858000"/>
              <a:gd name="connsiteX4" fmla="*/ 2829254 w 7433452"/>
              <a:gd name="connsiteY4" fmla="*/ 0 h 6858000"/>
              <a:gd name="connsiteX5" fmla="*/ 7415310 w 7433452"/>
              <a:gd name="connsiteY5" fmla="*/ 0 h 6858000"/>
              <a:gd name="connsiteX6" fmla="*/ 7405703 w 7433452"/>
              <a:gd name="connsiteY6" fmla="*/ 94814 h 6858000"/>
              <a:gd name="connsiteX7" fmla="*/ 7410754 w 7433452"/>
              <a:gd name="connsiteY7" fmla="*/ 421796 h 6858000"/>
              <a:gd name="connsiteX8" fmla="*/ 7414688 w 7433452"/>
              <a:gd name="connsiteY8" fmla="*/ 812192 h 6858000"/>
              <a:gd name="connsiteX9" fmla="*/ 7395017 w 7433452"/>
              <a:gd name="connsiteY9" fmla="*/ 1113642 h 6858000"/>
              <a:gd name="connsiteX10" fmla="*/ 7422810 w 7433452"/>
              <a:gd name="connsiteY10" fmla="*/ 1796708 h 6858000"/>
              <a:gd name="connsiteX11" fmla="*/ 7421161 w 7433452"/>
              <a:gd name="connsiteY11" fmla="*/ 2327333 h 6858000"/>
              <a:gd name="connsiteX12" fmla="*/ 7412023 w 7433452"/>
              <a:gd name="connsiteY12" fmla="*/ 2784280 h 6858000"/>
              <a:gd name="connsiteX13" fmla="*/ 7417480 w 7433452"/>
              <a:gd name="connsiteY13" fmla="*/ 2985458 h 6858000"/>
              <a:gd name="connsiteX14" fmla="*/ 7403774 w 7433452"/>
              <a:gd name="connsiteY14" fmla="*/ 3531096 h 6858000"/>
              <a:gd name="connsiteX15" fmla="*/ 7414307 w 7433452"/>
              <a:gd name="connsiteY15" fmla="*/ 4336830 h 6858000"/>
              <a:gd name="connsiteX16" fmla="*/ 7413419 w 7433452"/>
              <a:gd name="connsiteY16" fmla="*/ 5026893 h 6858000"/>
              <a:gd name="connsiteX17" fmla="*/ 7417734 w 7433452"/>
              <a:gd name="connsiteY17" fmla="*/ 5252632 h 6858000"/>
              <a:gd name="connsiteX18" fmla="*/ 7417734 w 7433452"/>
              <a:gd name="connsiteY18" fmla="*/ 5466282 h 6858000"/>
              <a:gd name="connsiteX19" fmla="*/ 7379659 w 7433452"/>
              <a:gd name="connsiteY19" fmla="*/ 6121225 h 6858000"/>
              <a:gd name="connsiteX20" fmla="*/ 7395115 w 7433452"/>
              <a:gd name="connsiteY20" fmla="*/ 6708907 h 6858000"/>
              <a:gd name="connsiteX21" fmla="*/ 7412408 w 7433452"/>
              <a:gd name="connsiteY21" fmla="*/ 6858000 h 6858000"/>
              <a:gd name="connsiteX22" fmla="*/ 2829254 w 7433452"/>
              <a:gd name="connsiteY22" fmla="*/ 6858000 h 6858000"/>
              <a:gd name="connsiteX23" fmla="*/ 2762696 w 7433452"/>
              <a:gd name="connsiteY23" fmla="*/ 6858000 h 6858000"/>
              <a:gd name="connsiteX24" fmla="*/ 2171700 w 7433452"/>
              <a:gd name="connsiteY24" fmla="*/ 6858000 h 6858000"/>
              <a:gd name="connsiteX25" fmla="*/ 1592736 w 7433452"/>
              <a:gd name="connsiteY25" fmla="*/ 6858000 h 6858000"/>
              <a:gd name="connsiteX26" fmla="*/ 0 w 7433452"/>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33452" h="6858000">
                <a:moveTo>
                  <a:pt x="0" y="0"/>
                </a:moveTo>
                <a:lnTo>
                  <a:pt x="1592736" y="0"/>
                </a:lnTo>
                <a:lnTo>
                  <a:pt x="2171700" y="0"/>
                </a:lnTo>
                <a:lnTo>
                  <a:pt x="2762696" y="0"/>
                </a:lnTo>
                <a:lnTo>
                  <a:pt x="2829254" y="0"/>
                </a:lnTo>
                <a:lnTo>
                  <a:pt x="7415310" y="0"/>
                </a:lnTo>
                <a:lnTo>
                  <a:pt x="7405703" y="94814"/>
                </a:lnTo>
                <a:cubicBezTo>
                  <a:pt x="7398856" y="203629"/>
                  <a:pt x="7403520" y="312712"/>
                  <a:pt x="7410754" y="421796"/>
                </a:cubicBezTo>
                <a:cubicBezTo>
                  <a:pt x="7421580" y="551656"/>
                  <a:pt x="7422900" y="682144"/>
                  <a:pt x="7414688" y="812192"/>
                </a:cubicBezTo>
                <a:cubicBezTo>
                  <a:pt x="7406693" y="912591"/>
                  <a:pt x="7397682" y="1012988"/>
                  <a:pt x="7395017" y="1113642"/>
                </a:cubicBezTo>
                <a:cubicBezTo>
                  <a:pt x="7388670" y="1342689"/>
                  <a:pt x="7407708" y="1569316"/>
                  <a:pt x="7422810" y="1796708"/>
                </a:cubicBezTo>
                <a:cubicBezTo>
                  <a:pt x="7434487" y="1973710"/>
                  <a:pt x="7439944" y="2150457"/>
                  <a:pt x="7421161" y="2327333"/>
                </a:cubicBezTo>
                <a:cubicBezTo>
                  <a:pt x="7405170" y="2479266"/>
                  <a:pt x="7396793" y="2631453"/>
                  <a:pt x="7412023" y="2784280"/>
                </a:cubicBezTo>
                <a:cubicBezTo>
                  <a:pt x="7418749" y="2851085"/>
                  <a:pt x="7425984" y="2918653"/>
                  <a:pt x="7417480" y="2985458"/>
                </a:cubicBezTo>
                <a:cubicBezTo>
                  <a:pt x="7394508" y="3167039"/>
                  <a:pt x="7398063" y="3349132"/>
                  <a:pt x="7403774" y="3531096"/>
                </a:cubicBezTo>
                <a:cubicBezTo>
                  <a:pt x="7412277" y="3799715"/>
                  <a:pt x="7426364" y="4067954"/>
                  <a:pt x="7414307" y="4336830"/>
                </a:cubicBezTo>
                <a:cubicBezTo>
                  <a:pt x="7404027" y="4566639"/>
                  <a:pt x="7420653" y="4796831"/>
                  <a:pt x="7413419" y="5026893"/>
                </a:cubicBezTo>
                <a:cubicBezTo>
                  <a:pt x="7410982" y="5102162"/>
                  <a:pt x="7412429" y="5177504"/>
                  <a:pt x="7417734" y="5252632"/>
                </a:cubicBezTo>
                <a:cubicBezTo>
                  <a:pt x="7424271" y="5323700"/>
                  <a:pt x="7424271" y="5395213"/>
                  <a:pt x="7417734" y="5466282"/>
                </a:cubicBezTo>
                <a:cubicBezTo>
                  <a:pt x="7393239" y="5683875"/>
                  <a:pt x="7383214" y="5902486"/>
                  <a:pt x="7379659" y="6121225"/>
                </a:cubicBezTo>
                <a:cubicBezTo>
                  <a:pt x="7376423" y="6317442"/>
                  <a:pt x="7378041" y="6513586"/>
                  <a:pt x="7395115" y="6708907"/>
                </a:cubicBezTo>
                <a:lnTo>
                  <a:pt x="7412408" y="6858000"/>
                </a:lnTo>
                <a:lnTo>
                  <a:pt x="2829254" y="6858000"/>
                </a:lnTo>
                <a:lnTo>
                  <a:pt x="2762696" y="6858000"/>
                </a:lnTo>
                <a:lnTo>
                  <a:pt x="2171700" y="6858000"/>
                </a:lnTo>
                <a:lnTo>
                  <a:pt x="1592736" y="6858000"/>
                </a:lnTo>
                <a:lnTo>
                  <a:pt x="0" y="6858000"/>
                </a:lnTo>
                <a:close/>
              </a:path>
            </a:pathLst>
          </a:custGeom>
          <a:solidFill>
            <a:srgbClr val="E2A33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B847772-A379-9783-5E11-B0B382A9BA12}"/>
              </a:ext>
            </a:extLst>
          </p:cNvPr>
          <p:cNvSpPr>
            <a:spLocks noGrp="1"/>
          </p:cNvSpPr>
          <p:nvPr>
            <p:ph type="title"/>
          </p:nvPr>
        </p:nvSpPr>
        <p:spPr>
          <a:xfrm>
            <a:off x="640081" y="329184"/>
            <a:ext cx="6241568" cy="1783080"/>
          </a:xfrm>
        </p:spPr>
        <p:txBody>
          <a:bodyPr anchor="b">
            <a:normAutofit/>
          </a:bodyPr>
          <a:lstStyle/>
          <a:p>
            <a:r>
              <a:rPr lang="en-US" sz="7200" dirty="0">
                <a:solidFill>
                  <a:schemeClr val="bg1"/>
                </a:solidFill>
              </a:rPr>
              <a:t>Backstory continued</a:t>
            </a:r>
          </a:p>
        </p:txBody>
      </p:sp>
      <p:sp>
        <p:nvSpPr>
          <p:cNvPr id="1058"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9E3123-5CA9-4347-7A60-C9F05EBD807D}"/>
              </a:ext>
            </a:extLst>
          </p:cNvPr>
          <p:cNvSpPr>
            <a:spLocks noGrp="1"/>
          </p:cNvSpPr>
          <p:nvPr>
            <p:ph idx="1"/>
          </p:nvPr>
        </p:nvSpPr>
        <p:spPr>
          <a:xfrm>
            <a:off x="640081" y="2706624"/>
            <a:ext cx="6241568" cy="3483864"/>
          </a:xfrm>
        </p:spPr>
        <p:txBody>
          <a:bodyPr>
            <a:normAutofit/>
          </a:bodyPr>
          <a:lstStyle/>
          <a:p>
            <a:pPr>
              <a:lnSpc>
                <a:spcPct val="100000"/>
              </a:lnSpc>
            </a:pPr>
            <a:r>
              <a:rPr lang="en-US" sz="2400">
                <a:solidFill>
                  <a:schemeClr val="bg1"/>
                </a:solidFill>
              </a:rPr>
              <a:t>We are going to focus on the Valorant Champions Tour, as that is Zedric’s favorite sport to </a:t>
            </a:r>
            <a:r>
              <a:rPr lang="en-US" sz="2400" strike="sngStrike">
                <a:solidFill>
                  <a:schemeClr val="bg1"/>
                </a:solidFill>
              </a:rPr>
              <a:t>bet all his money on</a:t>
            </a:r>
            <a:r>
              <a:rPr lang="en-US" sz="2400">
                <a:solidFill>
                  <a:schemeClr val="bg1"/>
                </a:solidFill>
              </a:rPr>
              <a:t> watch. </a:t>
            </a:r>
          </a:p>
          <a:p>
            <a:pPr>
              <a:lnSpc>
                <a:spcPct val="100000"/>
              </a:lnSpc>
            </a:pPr>
            <a:r>
              <a:rPr lang="en-US" sz="2400">
                <a:solidFill>
                  <a:schemeClr val="bg1"/>
                </a:solidFill>
              </a:rPr>
              <a:t>Valorant is a 5v5 fps, with 11 maps and 22 characters, each with 4 abilities. We will help Zedric make educated guesses with the power of machine learning!!</a:t>
            </a:r>
          </a:p>
          <a:p>
            <a:pPr>
              <a:lnSpc>
                <a:spcPct val="100000"/>
              </a:lnSpc>
            </a:pPr>
            <a:r>
              <a:rPr lang="en-US" sz="2400">
                <a:solidFill>
                  <a:schemeClr val="bg1"/>
                </a:solidFill>
              </a:rPr>
              <a:t>We will pool all pro team data from available datasets from web scrapers who have done most of the heavy lifting. We then need to filter the data to what is relevant to a team’s success of winning </a:t>
            </a:r>
          </a:p>
          <a:p>
            <a:pPr>
              <a:lnSpc>
                <a:spcPct val="100000"/>
              </a:lnSpc>
            </a:pPr>
            <a:endParaRPr lang="en-US" sz="2400">
              <a:solidFill>
                <a:schemeClr val="bg1"/>
              </a:solidFill>
            </a:endParaRPr>
          </a:p>
          <a:p>
            <a:pPr>
              <a:lnSpc>
                <a:spcPct val="100000"/>
              </a:lnSpc>
            </a:pPr>
            <a:endParaRPr lang="en-US" sz="2400">
              <a:solidFill>
                <a:schemeClr val="bg1"/>
              </a:solidFill>
            </a:endParaRPr>
          </a:p>
        </p:txBody>
      </p:sp>
      <p:pic>
        <p:nvPicPr>
          <p:cNvPr id="1026" name="Picture 2" descr="Announcing the 2024 VALORANT Champions Tour">
            <a:extLst>
              <a:ext uri="{FF2B5EF4-FFF2-40B4-BE49-F238E27FC236}">
                <a16:creationId xmlns:a16="http://schemas.microsoft.com/office/drawing/2014/main" id="{B9E1C3CB-9CDD-3B12-0742-F2157B22DA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34304" y="663225"/>
            <a:ext cx="4014216" cy="2257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alorant Champions 2023 playoffs: Schedule, results, streams | ONE Esports">
            <a:extLst>
              <a:ext uri="{FF2B5EF4-FFF2-40B4-BE49-F238E27FC236}">
                <a16:creationId xmlns:a16="http://schemas.microsoft.com/office/drawing/2014/main" id="{612D1B0B-846D-60FE-1717-4B6AA267F2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4304" y="3833869"/>
            <a:ext cx="4014216" cy="2247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45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D9711-B2B4-E911-C998-CAD11B7A373C}"/>
              </a:ext>
            </a:extLst>
          </p:cNvPr>
          <p:cNvSpPr>
            <a:spLocks noGrp="1"/>
          </p:cNvSpPr>
          <p:nvPr>
            <p:ph type="title"/>
          </p:nvPr>
        </p:nvSpPr>
        <p:spPr>
          <a:xfrm>
            <a:off x="630936" y="639520"/>
            <a:ext cx="3429000" cy="1719072"/>
          </a:xfrm>
        </p:spPr>
        <p:txBody>
          <a:bodyPr anchor="b">
            <a:normAutofit fontScale="90000"/>
          </a:bodyPr>
          <a:lstStyle/>
          <a:p>
            <a:r>
              <a:rPr lang="en-US" dirty="0" err="1"/>
              <a:t>Zedric’s</a:t>
            </a:r>
            <a:r>
              <a:rPr lang="en-US" dirty="0"/>
              <a:t> betting history</a:t>
            </a:r>
          </a:p>
        </p:txBody>
      </p:sp>
      <p:sp>
        <p:nvSpPr>
          <p:cNvPr id="205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F4200"/>
          </a:solidFill>
          <a:ln w="38100" cap="rnd">
            <a:solidFill>
              <a:srgbClr val="FF420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Content Placeholder 2053">
            <a:extLst>
              <a:ext uri="{FF2B5EF4-FFF2-40B4-BE49-F238E27FC236}">
                <a16:creationId xmlns:a16="http://schemas.microsoft.com/office/drawing/2014/main" id="{8671C034-6F5C-AD56-30F1-33747244EB5D}"/>
              </a:ext>
            </a:extLst>
          </p:cNvPr>
          <p:cNvSpPr>
            <a:spLocks noGrp="1"/>
          </p:cNvSpPr>
          <p:nvPr>
            <p:ph idx="1"/>
          </p:nvPr>
        </p:nvSpPr>
        <p:spPr>
          <a:xfrm>
            <a:off x="630936" y="2807208"/>
            <a:ext cx="3429000" cy="3410712"/>
          </a:xfrm>
        </p:spPr>
        <p:txBody>
          <a:bodyPr anchor="t">
            <a:normAutofit fontScale="85000" lnSpcReduction="20000"/>
          </a:bodyPr>
          <a:lstStyle/>
          <a:p>
            <a:r>
              <a:rPr lang="en-US" sz="2400" dirty="0"/>
              <a:t>As you can see, he has not guessed a single outcome correctly (X indicates wrong guess)</a:t>
            </a:r>
          </a:p>
          <a:p>
            <a:r>
              <a:rPr lang="en-US" sz="2400" dirty="0"/>
              <a:t>He bet all his channel points on every single wrong team</a:t>
            </a:r>
          </a:p>
          <a:p>
            <a:r>
              <a:rPr lang="en-US" sz="2400" dirty="0"/>
              <a:t>Some stat lecturers believe that a 0 probability does not exist if the outcomes are within the sample space, but </a:t>
            </a:r>
            <a:r>
              <a:rPr lang="en-US" sz="2400" dirty="0" err="1"/>
              <a:t>Zedirc</a:t>
            </a:r>
            <a:r>
              <a:rPr lang="en-US" sz="2400" dirty="0"/>
              <a:t> is the living proof by contradiction to that claim</a:t>
            </a:r>
          </a:p>
          <a:p>
            <a:r>
              <a:rPr lang="en-US" sz="2400" dirty="0"/>
              <a:t>Worst of all, he is trying to quit gambling. WE MUST STOP THIS!</a:t>
            </a:r>
          </a:p>
          <a:p>
            <a:endParaRPr lang="en-US" sz="2400" dirty="0"/>
          </a:p>
        </p:txBody>
      </p:sp>
      <mc:AlternateContent xmlns:mc="http://schemas.openxmlformats.org/markup-compatibility/2006" xmlns:p14="http://schemas.microsoft.com/office/powerpoint/2010/main">
        <mc:Choice Requires="p14">
          <p:contentPart p14:bwMode="auto" r:id="rId2">
            <p14:nvContentPartPr>
              <p14:cNvPr id="2061" name="Ink 206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061" name="Ink 206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2050" name="Picture 2">
            <a:extLst>
              <a:ext uri="{FF2B5EF4-FFF2-40B4-BE49-F238E27FC236}">
                <a16:creationId xmlns:a16="http://schemas.microsoft.com/office/drawing/2014/main" id="{F1B77025-AA25-9270-1B33-DD7969FA84C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3639" y="640080"/>
            <a:ext cx="6865034" cy="55778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tupid dumb drooling puzzle Meme Generator - Imgflip">
            <a:extLst>
              <a:ext uri="{FF2B5EF4-FFF2-40B4-BE49-F238E27FC236}">
                <a16:creationId xmlns:a16="http://schemas.microsoft.com/office/drawing/2014/main" id="{B5C7060A-E6BC-F417-665D-40A2CAF9E9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156" y="972004"/>
            <a:ext cx="2222097" cy="13865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rooling Brainless Idiot Meme Generator - Imgflip">
            <a:extLst>
              <a:ext uri="{FF2B5EF4-FFF2-40B4-BE49-F238E27FC236}">
                <a16:creationId xmlns:a16="http://schemas.microsoft.com/office/drawing/2014/main" id="{CE764BC0-6F99-B8AF-69DC-D80D7CE14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7029" y="2807208"/>
            <a:ext cx="1659231" cy="128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54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EE7673-2622-9A91-F768-A808F3784703}"/>
              </a:ext>
            </a:extLst>
          </p:cNvPr>
          <p:cNvSpPr>
            <a:spLocks noGrp="1"/>
          </p:cNvSpPr>
          <p:nvPr>
            <p:ph type="title"/>
          </p:nvPr>
        </p:nvSpPr>
        <p:spPr>
          <a:xfrm>
            <a:off x="630936" y="639520"/>
            <a:ext cx="3429000" cy="1719072"/>
          </a:xfrm>
        </p:spPr>
        <p:txBody>
          <a:bodyPr anchor="b">
            <a:normAutofit/>
          </a:bodyPr>
          <a:lstStyle/>
          <a:p>
            <a:r>
              <a:rPr lang="en-US" dirty="0"/>
              <a:t>Design process</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EF2121"/>
          </a:solidFill>
          <a:ln w="38100" cap="rnd">
            <a:solidFill>
              <a:srgbClr val="EF212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Content Placeholder 3">
            <a:extLst>
              <a:ext uri="{FF2B5EF4-FFF2-40B4-BE49-F238E27FC236}">
                <a16:creationId xmlns:a16="http://schemas.microsoft.com/office/drawing/2014/main" id="{94A47AA9-FD50-1151-998D-AAC231CC481C}"/>
              </a:ext>
            </a:extLst>
          </p:cNvPr>
          <p:cNvPicPr>
            <a:picLocks noChangeAspect="1"/>
          </p:cNvPicPr>
          <p:nvPr/>
        </p:nvPicPr>
        <p:blipFill>
          <a:blip r:embed="rId4"/>
          <a:stretch>
            <a:fillRect/>
          </a:stretch>
        </p:blipFill>
        <p:spPr>
          <a:xfrm>
            <a:off x="5351152" y="707633"/>
            <a:ext cx="4618471" cy="2794604"/>
          </a:xfrm>
          <a:prstGeom prst="rect">
            <a:avLst/>
          </a:prstGeom>
        </p:spPr>
      </p:pic>
      <p:sp>
        <p:nvSpPr>
          <p:cNvPr id="10" name="Content Placeholder 9">
            <a:extLst>
              <a:ext uri="{FF2B5EF4-FFF2-40B4-BE49-F238E27FC236}">
                <a16:creationId xmlns:a16="http://schemas.microsoft.com/office/drawing/2014/main" id="{0297DB0B-6B99-CA19-D84F-DB80D8A006DF}"/>
              </a:ext>
            </a:extLst>
          </p:cNvPr>
          <p:cNvSpPr>
            <a:spLocks noGrp="1"/>
          </p:cNvSpPr>
          <p:nvPr>
            <p:ph idx="1"/>
          </p:nvPr>
        </p:nvSpPr>
        <p:spPr>
          <a:xfrm>
            <a:off x="283476" y="2736508"/>
            <a:ext cx="3880151" cy="4077664"/>
          </a:xfrm>
        </p:spPr>
        <p:txBody>
          <a:bodyPr>
            <a:normAutofit fontScale="70000" lnSpcReduction="20000"/>
          </a:bodyPr>
          <a:lstStyle/>
          <a:p>
            <a:r>
              <a:rPr lang="en-US" b="1" dirty="0"/>
              <a:t>Our design principles originated from core casino principles</a:t>
            </a:r>
          </a:p>
          <a:p>
            <a:r>
              <a:rPr lang="en-US" b="1" dirty="0"/>
              <a:t>We assumed </a:t>
            </a:r>
            <a:r>
              <a:rPr lang="en-US" b="1" dirty="0" err="1"/>
              <a:t>Zedric</a:t>
            </a:r>
            <a:r>
              <a:rPr lang="en-US" b="1" dirty="0"/>
              <a:t> has no rationality when it comes to betting, hence our predictions will heavily influence his decision making. </a:t>
            </a:r>
          </a:p>
          <a:p>
            <a:r>
              <a:rPr lang="en-US" b="1" dirty="0"/>
              <a:t>The UI also has to be simple and easy to navigate, it uses the RIOT </a:t>
            </a:r>
            <a:r>
              <a:rPr lang="en-US" b="1" dirty="0" err="1"/>
              <a:t>Valorant</a:t>
            </a:r>
            <a:r>
              <a:rPr lang="en-US" b="1" dirty="0"/>
              <a:t> API to send get requests to the esports scheduler to get upcoming events and match it. </a:t>
            </a:r>
          </a:p>
          <a:p>
            <a:r>
              <a:rPr lang="en-US" b="1" dirty="0"/>
              <a:t>UI is made in </a:t>
            </a:r>
            <a:r>
              <a:rPr lang="en-US" b="1" dirty="0" err="1"/>
              <a:t>Streamlit</a:t>
            </a:r>
            <a:r>
              <a:rPr lang="en-US" b="1" dirty="0"/>
              <a:t> python, hopefully when we do decide to make a production model, we will shift to React to keep more gamblers engaged and betting like </a:t>
            </a:r>
            <a:r>
              <a:rPr lang="en-US" b="1" dirty="0" err="1"/>
              <a:t>Zedric</a:t>
            </a:r>
            <a:r>
              <a:rPr lang="en-US" b="1" dirty="0"/>
              <a:t>! </a:t>
            </a:r>
          </a:p>
          <a:p>
            <a:endParaRPr lang="en-US" dirty="0"/>
          </a:p>
        </p:txBody>
      </p:sp>
      <p:pic>
        <p:nvPicPr>
          <p:cNvPr id="11" name="Picture 10">
            <a:extLst>
              <a:ext uri="{FF2B5EF4-FFF2-40B4-BE49-F238E27FC236}">
                <a16:creationId xmlns:a16="http://schemas.microsoft.com/office/drawing/2014/main" id="{4AB18F8E-277B-2FC5-6C7F-492B3B3FE4CB}"/>
              </a:ext>
            </a:extLst>
          </p:cNvPr>
          <p:cNvPicPr>
            <a:picLocks noChangeAspect="1"/>
          </p:cNvPicPr>
          <p:nvPr/>
        </p:nvPicPr>
        <p:blipFill>
          <a:blip r:embed="rId5"/>
          <a:stretch>
            <a:fillRect/>
          </a:stretch>
        </p:blipFill>
        <p:spPr>
          <a:xfrm>
            <a:off x="6775977" y="4692370"/>
            <a:ext cx="5203028" cy="2165630"/>
          </a:xfrm>
          <a:prstGeom prst="rect">
            <a:avLst/>
          </a:prstGeom>
        </p:spPr>
      </p:pic>
      <p:sp>
        <p:nvSpPr>
          <p:cNvPr id="13" name="Cloud 12">
            <a:extLst>
              <a:ext uri="{FF2B5EF4-FFF2-40B4-BE49-F238E27FC236}">
                <a16:creationId xmlns:a16="http://schemas.microsoft.com/office/drawing/2014/main" id="{6931CD4D-52F7-2954-893F-8959C9913337}"/>
              </a:ext>
            </a:extLst>
          </p:cNvPr>
          <p:cNvSpPr/>
          <p:nvPr/>
        </p:nvSpPr>
        <p:spPr>
          <a:xfrm>
            <a:off x="4246309" y="1"/>
            <a:ext cx="7108231" cy="4625266"/>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loud 14">
            <a:extLst>
              <a:ext uri="{FF2B5EF4-FFF2-40B4-BE49-F238E27FC236}">
                <a16:creationId xmlns:a16="http://schemas.microsoft.com/office/drawing/2014/main" id="{3262F57E-2187-8D12-ED0D-1E594B511209}"/>
              </a:ext>
            </a:extLst>
          </p:cNvPr>
          <p:cNvSpPr/>
          <p:nvPr/>
        </p:nvSpPr>
        <p:spPr>
          <a:xfrm rot="20248135">
            <a:off x="7639560" y="4624917"/>
            <a:ext cx="639192" cy="686620"/>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15BF28-A2F7-22C6-89A6-EB7838E691E3}"/>
              </a:ext>
            </a:extLst>
          </p:cNvPr>
          <p:cNvSpPr txBox="1"/>
          <p:nvPr/>
        </p:nvSpPr>
        <p:spPr>
          <a:xfrm>
            <a:off x="7119891" y="3630967"/>
            <a:ext cx="1491449" cy="646331"/>
          </a:xfrm>
          <a:prstGeom prst="rect">
            <a:avLst/>
          </a:prstGeom>
          <a:noFill/>
        </p:spPr>
        <p:txBody>
          <a:bodyPr wrap="square" rtlCol="0">
            <a:spAutoFit/>
          </a:bodyPr>
          <a:lstStyle/>
          <a:p>
            <a:r>
              <a:rPr lang="en-US" dirty="0"/>
              <a:t>What if a bot gambled for me????</a:t>
            </a:r>
          </a:p>
        </p:txBody>
      </p:sp>
      <p:sp>
        <p:nvSpPr>
          <p:cNvPr id="18" name="TextBox 17">
            <a:extLst>
              <a:ext uri="{FF2B5EF4-FFF2-40B4-BE49-F238E27FC236}">
                <a16:creationId xmlns:a16="http://schemas.microsoft.com/office/drawing/2014/main" id="{D0967F00-79D3-D012-24E5-978C13F32944}"/>
              </a:ext>
            </a:extLst>
          </p:cNvPr>
          <p:cNvSpPr txBox="1"/>
          <p:nvPr/>
        </p:nvSpPr>
        <p:spPr>
          <a:xfrm>
            <a:off x="4379007" y="4856085"/>
            <a:ext cx="2396970" cy="1200329"/>
          </a:xfrm>
          <a:prstGeom prst="rect">
            <a:avLst/>
          </a:prstGeom>
          <a:noFill/>
        </p:spPr>
        <p:txBody>
          <a:bodyPr wrap="square" rtlCol="0">
            <a:spAutoFit/>
          </a:bodyPr>
          <a:lstStyle/>
          <a:p>
            <a:r>
              <a:rPr lang="en-US" dirty="0"/>
              <a:t>The only way to min max gambling is to make others gamble using your strategies and their own money </a:t>
            </a:r>
          </a:p>
          <a:p>
            <a:r>
              <a:rPr lang="en-US" dirty="0"/>
              <a:t>– </a:t>
            </a:r>
            <a:r>
              <a:rPr lang="en-US" b="1" dirty="0" err="1"/>
              <a:t>Optiver</a:t>
            </a:r>
            <a:r>
              <a:rPr lang="en-US" b="1" dirty="0"/>
              <a:t> campus recruitment probably</a:t>
            </a:r>
          </a:p>
        </p:txBody>
      </p:sp>
    </p:spTree>
    <p:extLst>
      <p:ext uri="{BB962C8B-B14F-4D97-AF65-F5344CB8AC3E}">
        <p14:creationId xmlns:p14="http://schemas.microsoft.com/office/powerpoint/2010/main" val="360433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8E445-F57E-0A67-3C19-E2752D95E81C}"/>
              </a:ext>
            </a:extLst>
          </p:cNvPr>
          <p:cNvSpPr>
            <a:spLocks noGrp="1"/>
          </p:cNvSpPr>
          <p:nvPr>
            <p:ph type="title"/>
          </p:nvPr>
        </p:nvSpPr>
        <p:spPr>
          <a:xfrm>
            <a:off x="576072" y="238539"/>
            <a:ext cx="11018520" cy="1434415"/>
          </a:xfrm>
        </p:spPr>
        <p:txBody>
          <a:bodyPr anchor="b">
            <a:normAutofit/>
          </a:bodyPr>
          <a:lstStyle/>
          <a:p>
            <a:r>
              <a:rPr lang="en-US" sz="7200"/>
              <a:t>Data filtering</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BA9BA"/>
          </a:solidFill>
          <a:ln w="38100" cap="rnd">
            <a:solidFill>
              <a:srgbClr val="6BA9B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289AAD-3D77-D61F-AB79-01FAB6BB4CA4}"/>
              </a:ext>
            </a:extLst>
          </p:cNvPr>
          <p:cNvSpPr>
            <a:spLocks noGrp="1"/>
          </p:cNvSpPr>
          <p:nvPr>
            <p:ph idx="1"/>
          </p:nvPr>
        </p:nvSpPr>
        <p:spPr>
          <a:xfrm>
            <a:off x="0" y="2071316"/>
            <a:ext cx="8549196" cy="4912514"/>
          </a:xfrm>
        </p:spPr>
        <p:txBody>
          <a:bodyPr anchor="t">
            <a:noAutofit/>
          </a:bodyPr>
          <a:lstStyle/>
          <a:p>
            <a:pPr>
              <a:lnSpc>
                <a:spcPct val="100000"/>
              </a:lnSpc>
            </a:pPr>
            <a:r>
              <a:rPr lang="en-US" sz="1900" dirty="0"/>
              <a:t>The imported set had roughly 100,000 rows worth of data, and for each row there we around 8-13 columns</a:t>
            </a:r>
          </a:p>
          <a:p>
            <a:pPr>
              <a:lnSpc>
                <a:spcPct val="100000"/>
              </a:lnSpc>
            </a:pPr>
            <a:r>
              <a:rPr lang="en-US" sz="1900" dirty="0"/>
              <a:t>We had to sift through and choose what was valuable, we determined that the variables that influence a team’s chance of success the most were</a:t>
            </a:r>
          </a:p>
          <a:p>
            <a:pPr lvl="1">
              <a:lnSpc>
                <a:spcPct val="100000"/>
              </a:lnSpc>
            </a:pPr>
            <a:r>
              <a:rPr lang="en-US" sz="1900" b="1" dirty="0"/>
              <a:t>Round differential: </a:t>
            </a:r>
            <a:r>
              <a:rPr lang="en-US" sz="1900" dirty="0"/>
              <a:t>In </a:t>
            </a:r>
            <a:r>
              <a:rPr lang="en-US" sz="1900" dirty="0" err="1"/>
              <a:t>Valorant</a:t>
            </a:r>
            <a:r>
              <a:rPr lang="en-US" sz="1900" dirty="0"/>
              <a:t>, first to 13 wins the map. So if </a:t>
            </a:r>
            <a:r>
              <a:rPr lang="en-US" sz="1900" b="1" dirty="0"/>
              <a:t>a team wins 13 – 0 the weight is higher than 13-11, therefore the greater difference between Team A and Team B per map the greater the chance of winning</a:t>
            </a:r>
          </a:p>
          <a:p>
            <a:pPr lvl="1">
              <a:lnSpc>
                <a:spcPct val="100000"/>
              </a:lnSpc>
            </a:pPr>
            <a:r>
              <a:rPr lang="en-US" sz="1900" b="1" dirty="0"/>
              <a:t>Team ACS: </a:t>
            </a:r>
            <a:r>
              <a:rPr lang="en-US" sz="1900" dirty="0"/>
              <a:t>Each player has an </a:t>
            </a:r>
            <a:r>
              <a:rPr lang="en-US" sz="1900" b="1" dirty="0"/>
              <a:t>Average Combat Score (ACS), the ACS is a calculation of a bunch of variables such as damage per round, headshot percentage etc.</a:t>
            </a:r>
            <a:r>
              <a:rPr lang="en-US" sz="1900" dirty="0"/>
              <a:t> Taking the average ACS for a team is taking the ACS of the 5 players then dividing by 5. Higher ACS means the team has a higher caliber of players, less likely to lose.</a:t>
            </a:r>
          </a:p>
          <a:p>
            <a:pPr lvl="1">
              <a:lnSpc>
                <a:spcPct val="100000"/>
              </a:lnSpc>
            </a:pPr>
            <a:r>
              <a:rPr lang="en-US" sz="1900" b="1" dirty="0"/>
              <a:t>Average Team KAST (Kills, Assists, Survived, Traded): </a:t>
            </a:r>
            <a:r>
              <a:rPr lang="en-US" sz="1900" dirty="0"/>
              <a:t>This metric measure the percentage per round a player </a:t>
            </a:r>
            <a:r>
              <a:rPr lang="en-US" sz="1900" b="1" dirty="0"/>
              <a:t>either killed someone, stayed alive, assisted in a kill, or when killed, the player’s teammates immediately avenged the kill</a:t>
            </a:r>
            <a:r>
              <a:rPr lang="en-US" sz="1900" dirty="0"/>
              <a:t>. The lower this number is, the higher the indication that the team is disorganized, as they are likely not playing with their teammates and instead playing with kinetic sand in spawn</a:t>
            </a:r>
          </a:p>
          <a:p>
            <a:pPr lvl="1">
              <a:lnSpc>
                <a:spcPct val="100000"/>
              </a:lnSpc>
            </a:pPr>
            <a:r>
              <a:rPr lang="en-US" sz="1900" b="1" dirty="0"/>
              <a:t>Map Name: </a:t>
            </a:r>
            <a:r>
              <a:rPr lang="en-US" sz="1900" dirty="0"/>
              <a:t>just need a label for maps, so we can calculate map win rate percentage per team and weight that into the probabilities</a:t>
            </a:r>
          </a:p>
          <a:p>
            <a:pPr lvl="1">
              <a:lnSpc>
                <a:spcPct val="100000"/>
              </a:lnSpc>
            </a:pPr>
            <a:r>
              <a:rPr lang="en-US" sz="1900" b="1" dirty="0"/>
              <a:t>Team Name: </a:t>
            </a:r>
            <a:r>
              <a:rPr lang="en-US" sz="1900" dirty="0"/>
              <a:t>Same as above</a:t>
            </a:r>
          </a:p>
          <a:p>
            <a:pPr marL="457200" lvl="1" indent="0">
              <a:lnSpc>
                <a:spcPct val="100000"/>
              </a:lnSpc>
              <a:buNone/>
            </a:pPr>
            <a:endParaRPr lang="en-US" sz="1700" b="1" dirty="0"/>
          </a:p>
          <a:p>
            <a:pPr lvl="1">
              <a:lnSpc>
                <a:spcPct val="100000"/>
              </a:lnSpc>
            </a:pPr>
            <a:endParaRPr lang="en-US" sz="1700" dirty="0"/>
          </a:p>
        </p:txBody>
      </p:sp>
      <p:pic>
        <p:nvPicPr>
          <p:cNvPr id="5" name="Picture 6" descr="Stupid dumb drooling puzzle Meme Generator - Imgflip">
            <a:extLst>
              <a:ext uri="{FF2B5EF4-FFF2-40B4-BE49-F238E27FC236}">
                <a16:creationId xmlns:a16="http://schemas.microsoft.com/office/drawing/2014/main" id="{8EA2568B-78AE-7528-D3CD-A3ADDA9EB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9196" y="1979480"/>
            <a:ext cx="3387033" cy="27523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5169BF-CA94-212A-4E1C-45085DFE2891}"/>
              </a:ext>
            </a:extLst>
          </p:cNvPr>
          <p:cNvSpPr txBox="1"/>
          <p:nvPr/>
        </p:nvSpPr>
        <p:spPr>
          <a:xfrm>
            <a:off x="9884326" y="2141887"/>
            <a:ext cx="1017453" cy="630942"/>
          </a:xfrm>
          <a:prstGeom prst="rect">
            <a:avLst/>
          </a:prstGeom>
          <a:noFill/>
        </p:spPr>
        <p:txBody>
          <a:bodyPr wrap="square" rtlCol="0">
            <a:spAutoFit/>
          </a:bodyPr>
          <a:lstStyle/>
          <a:p>
            <a:r>
              <a:rPr lang="en-US" sz="3500" b="1" dirty="0">
                <a:latin typeface="Impact" panose="020B0806030902050204" pitchFamily="34" charset="0"/>
              </a:rPr>
              <a:t>POV</a:t>
            </a:r>
          </a:p>
        </p:txBody>
      </p:sp>
      <p:sp>
        <p:nvSpPr>
          <p:cNvPr id="7" name="TextBox 6">
            <a:extLst>
              <a:ext uri="{FF2B5EF4-FFF2-40B4-BE49-F238E27FC236}">
                <a16:creationId xmlns:a16="http://schemas.microsoft.com/office/drawing/2014/main" id="{7359D86E-A390-54EE-A785-1FEA6EC06EB0}"/>
              </a:ext>
            </a:extLst>
          </p:cNvPr>
          <p:cNvSpPr txBox="1"/>
          <p:nvPr/>
        </p:nvSpPr>
        <p:spPr>
          <a:xfrm>
            <a:off x="8925723" y="4541692"/>
            <a:ext cx="3136867" cy="630942"/>
          </a:xfrm>
          <a:prstGeom prst="rect">
            <a:avLst/>
          </a:prstGeom>
          <a:noFill/>
        </p:spPr>
        <p:txBody>
          <a:bodyPr wrap="square" rtlCol="0">
            <a:spAutoFit/>
          </a:bodyPr>
          <a:lstStyle/>
          <a:p>
            <a:r>
              <a:rPr lang="en-US" sz="3500" b="1" dirty="0" err="1">
                <a:latin typeface="Impact" panose="020B0806030902050204" pitchFamily="34" charset="0"/>
              </a:rPr>
              <a:t>DaTa</a:t>
            </a:r>
            <a:r>
              <a:rPr lang="en-US" sz="3500" b="1" dirty="0">
                <a:latin typeface="Impact" panose="020B0806030902050204" pitchFamily="34" charset="0"/>
              </a:rPr>
              <a:t> </a:t>
            </a:r>
            <a:r>
              <a:rPr lang="en-US" sz="3500" b="1" dirty="0" err="1">
                <a:latin typeface="Impact" panose="020B0806030902050204" pitchFamily="34" charset="0"/>
              </a:rPr>
              <a:t>ThiEnTiSt</a:t>
            </a:r>
            <a:endParaRPr lang="en-US" sz="3500" b="1" dirty="0">
              <a:latin typeface="Impact" panose="020B0806030902050204" pitchFamily="34" charset="0"/>
            </a:endParaRPr>
          </a:p>
        </p:txBody>
      </p:sp>
    </p:spTree>
    <p:extLst>
      <p:ext uri="{BB962C8B-B14F-4D97-AF65-F5344CB8AC3E}">
        <p14:creationId xmlns:p14="http://schemas.microsoft.com/office/powerpoint/2010/main" val="3102640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9D7D4-785E-F33A-63F9-F33710C32D62}"/>
              </a:ext>
            </a:extLst>
          </p:cNvPr>
          <p:cNvSpPr>
            <a:spLocks noGrp="1"/>
          </p:cNvSpPr>
          <p:nvPr>
            <p:ph type="title"/>
          </p:nvPr>
        </p:nvSpPr>
        <p:spPr>
          <a:xfrm>
            <a:off x="576072" y="238539"/>
            <a:ext cx="11018520" cy="1434415"/>
          </a:xfrm>
        </p:spPr>
        <p:txBody>
          <a:bodyPr anchor="b">
            <a:normAutofit/>
          </a:bodyPr>
          <a:lstStyle/>
          <a:p>
            <a:pPr>
              <a:lnSpc>
                <a:spcPct val="90000"/>
              </a:lnSpc>
            </a:pPr>
            <a:r>
              <a:rPr lang="en-US" sz="5000"/>
              <a:t>The </a:t>
            </a:r>
            <a:r>
              <a:rPr lang="en-US" sz="5000" strike="sngStrike"/>
              <a:t>infinite money glitch</a:t>
            </a:r>
            <a:r>
              <a:rPr lang="en-US" sz="5000"/>
              <a:t> machine learning algorithm</a:t>
            </a:r>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7CA9FF"/>
          </a:solidFill>
          <a:ln w="38100" cap="rnd">
            <a:solidFill>
              <a:srgbClr val="7CA9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8990F03-5763-53FD-5786-09F17F93B7F2}"/>
              </a:ext>
            </a:extLst>
          </p:cNvPr>
          <p:cNvSpPr>
            <a:spLocks noGrp="1"/>
          </p:cNvSpPr>
          <p:nvPr>
            <p:ph idx="1"/>
          </p:nvPr>
        </p:nvSpPr>
        <p:spPr>
          <a:xfrm>
            <a:off x="572493" y="2071316"/>
            <a:ext cx="6713552" cy="4119172"/>
          </a:xfrm>
        </p:spPr>
        <p:txBody>
          <a:bodyPr anchor="t">
            <a:normAutofit fontScale="77500" lnSpcReduction="20000"/>
          </a:bodyPr>
          <a:lstStyle/>
          <a:p>
            <a:r>
              <a:rPr lang="en-US" dirty="0"/>
              <a:t>Key libraries used were Pandas, </a:t>
            </a:r>
            <a:r>
              <a:rPr lang="en-US" dirty="0" err="1"/>
              <a:t>Numpy</a:t>
            </a:r>
            <a:r>
              <a:rPr lang="en-US" dirty="0"/>
              <a:t>, Scikit-learn and Matplotlib</a:t>
            </a:r>
          </a:p>
          <a:p>
            <a:r>
              <a:rPr lang="en-US" dirty="0"/>
              <a:t>We wanted to find which variables had the greatest effect on win rate percentage (labelled Team A and Team B). This is done for all the teams in the Team A column and Team B column in our dataset. </a:t>
            </a:r>
          </a:p>
          <a:p>
            <a:r>
              <a:rPr lang="en-US" dirty="0"/>
              <a:t>On the right we have our correlation matrix, this tells you the correlation between two values (between -1 to 1 where 1 is positive correlation and -1 is negative correlation, 0 being no correlation). </a:t>
            </a:r>
          </a:p>
          <a:p>
            <a:r>
              <a:rPr lang="en-US" dirty="0"/>
              <a:t>From the correlation matrix, variables with a close to 0 correlation to Team A and Team B win chance would be given lower weights in training (the graph is labelled like poo but we roll). The in built scikit libraries handle this, however we manually adjusted the weights for the function the predicts the chance Team A or Team B will upset the predicted score. (An upset is when the unfavored team wins)</a:t>
            </a:r>
          </a:p>
          <a:p>
            <a:endParaRPr lang="en-US" dirty="0"/>
          </a:p>
        </p:txBody>
      </p:sp>
      <p:pic>
        <p:nvPicPr>
          <p:cNvPr id="5" name="Picture 4">
            <a:extLst>
              <a:ext uri="{FF2B5EF4-FFF2-40B4-BE49-F238E27FC236}">
                <a16:creationId xmlns:a16="http://schemas.microsoft.com/office/drawing/2014/main" id="{8D32FEC3-5320-4865-C7FF-E247C12B00D8}"/>
              </a:ext>
            </a:extLst>
          </p:cNvPr>
          <p:cNvPicPr>
            <a:picLocks noChangeAspect="1"/>
          </p:cNvPicPr>
          <p:nvPr/>
        </p:nvPicPr>
        <p:blipFill>
          <a:blip r:embed="rId2"/>
          <a:stretch>
            <a:fillRect/>
          </a:stretch>
        </p:blipFill>
        <p:spPr>
          <a:xfrm>
            <a:off x="7478309" y="2266550"/>
            <a:ext cx="4518378" cy="3835447"/>
          </a:xfrm>
          <a:prstGeom prst="rect">
            <a:avLst/>
          </a:prstGeom>
        </p:spPr>
      </p:pic>
    </p:spTree>
    <p:extLst>
      <p:ext uri="{BB962C8B-B14F-4D97-AF65-F5344CB8AC3E}">
        <p14:creationId xmlns:p14="http://schemas.microsoft.com/office/powerpoint/2010/main" val="1165185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2343-5697-8D3D-1377-CFC53ECAFBC8}"/>
              </a:ext>
            </a:extLst>
          </p:cNvPr>
          <p:cNvSpPr>
            <a:spLocks noGrp="1"/>
          </p:cNvSpPr>
          <p:nvPr>
            <p:ph type="title"/>
          </p:nvPr>
        </p:nvSpPr>
        <p:spPr/>
        <p:txBody>
          <a:bodyPr/>
          <a:lstStyle/>
          <a:p>
            <a:r>
              <a:rPr lang="en-US" dirty="0" err="1"/>
              <a:t>Ml</a:t>
            </a:r>
            <a:r>
              <a:rPr lang="en-US" dirty="0"/>
              <a:t> Major </a:t>
            </a:r>
            <a:r>
              <a:rPr lang="en-US" dirty="0" err="1"/>
              <a:t>pov</a:t>
            </a:r>
            <a:r>
              <a:rPr lang="en-US" dirty="0"/>
              <a:t> (black box everything)</a:t>
            </a:r>
          </a:p>
        </p:txBody>
      </p:sp>
      <p:sp>
        <p:nvSpPr>
          <p:cNvPr id="3" name="Content Placeholder 2">
            <a:extLst>
              <a:ext uri="{FF2B5EF4-FFF2-40B4-BE49-F238E27FC236}">
                <a16:creationId xmlns:a16="http://schemas.microsoft.com/office/drawing/2014/main" id="{748AFBAB-1DC1-4578-0D83-513929AE0431}"/>
              </a:ext>
            </a:extLst>
          </p:cNvPr>
          <p:cNvSpPr>
            <a:spLocks noGrp="1"/>
          </p:cNvSpPr>
          <p:nvPr>
            <p:ph idx="1"/>
          </p:nvPr>
        </p:nvSpPr>
        <p:spPr>
          <a:xfrm>
            <a:off x="838200" y="1929384"/>
            <a:ext cx="4524022" cy="4251960"/>
          </a:xfrm>
        </p:spPr>
        <p:txBody>
          <a:bodyPr>
            <a:normAutofit fontScale="85000" lnSpcReduction="20000"/>
          </a:bodyPr>
          <a:lstStyle/>
          <a:p>
            <a:r>
              <a:rPr lang="en-US" dirty="0"/>
              <a:t>An ensemble method was used to train the data</a:t>
            </a:r>
          </a:p>
          <a:p>
            <a:r>
              <a:rPr lang="en-US" dirty="0"/>
              <a:t>This included using a Logistic Regression model, feeding it into the bagging classifier then finally in the Gradient boosting classifier (we use boosting as it allows decision tress will be run sequentially rather than parallel, makes it easier to see complex relationships which is what our case is)</a:t>
            </a:r>
          </a:p>
          <a:p>
            <a:r>
              <a:rPr lang="en-US" dirty="0"/>
              <a:t>(We scrapped bagging later LOL)</a:t>
            </a:r>
          </a:p>
          <a:p>
            <a:r>
              <a:rPr lang="en-US" dirty="0"/>
              <a:t>I wish we could’ve done this from scratch so we can understand and manipulate the mathematical formulas, but time constraints were too great (</a:t>
            </a:r>
            <a:r>
              <a:rPr lang="en-US" dirty="0" err="1"/>
              <a:t>plz</a:t>
            </a:r>
            <a:r>
              <a:rPr lang="en-US" dirty="0"/>
              <a:t> hire me IMC)</a:t>
            </a:r>
          </a:p>
          <a:p>
            <a:endParaRPr lang="en-US" dirty="0"/>
          </a:p>
        </p:txBody>
      </p:sp>
      <p:pic>
        <p:nvPicPr>
          <p:cNvPr id="5" name="Picture 4">
            <a:extLst>
              <a:ext uri="{FF2B5EF4-FFF2-40B4-BE49-F238E27FC236}">
                <a16:creationId xmlns:a16="http://schemas.microsoft.com/office/drawing/2014/main" id="{12EBA038-C85C-3D0C-E2D3-7C10140CA4AC}"/>
              </a:ext>
            </a:extLst>
          </p:cNvPr>
          <p:cNvPicPr>
            <a:picLocks noChangeAspect="1"/>
          </p:cNvPicPr>
          <p:nvPr/>
        </p:nvPicPr>
        <p:blipFill>
          <a:blip r:embed="rId2"/>
          <a:stretch>
            <a:fillRect/>
          </a:stretch>
        </p:blipFill>
        <p:spPr>
          <a:xfrm>
            <a:off x="5500515" y="1929384"/>
            <a:ext cx="6406444" cy="2761398"/>
          </a:xfrm>
          <a:prstGeom prst="rect">
            <a:avLst/>
          </a:prstGeom>
        </p:spPr>
      </p:pic>
      <p:pic>
        <p:nvPicPr>
          <p:cNvPr id="7" name="Picture 6">
            <a:extLst>
              <a:ext uri="{FF2B5EF4-FFF2-40B4-BE49-F238E27FC236}">
                <a16:creationId xmlns:a16="http://schemas.microsoft.com/office/drawing/2014/main" id="{765B2B8D-1F98-FCCC-E835-5B97A5BBF86C}"/>
              </a:ext>
            </a:extLst>
          </p:cNvPr>
          <p:cNvPicPr>
            <a:picLocks noChangeAspect="1"/>
          </p:cNvPicPr>
          <p:nvPr/>
        </p:nvPicPr>
        <p:blipFill>
          <a:blip r:embed="rId3"/>
          <a:stretch>
            <a:fillRect/>
          </a:stretch>
        </p:blipFill>
        <p:spPr>
          <a:xfrm>
            <a:off x="5500515" y="4690782"/>
            <a:ext cx="6429020" cy="2024729"/>
          </a:xfrm>
          <a:prstGeom prst="rect">
            <a:avLst/>
          </a:prstGeom>
        </p:spPr>
      </p:pic>
      <p:sp>
        <p:nvSpPr>
          <p:cNvPr id="8" name="Oval 7">
            <a:extLst>
              <a:ext uri="{FF2B5EF4-FFF2-40B4-BE49-F238E27FC236}">
                <a16:creationId xmlns:a16="http://schemas.microsoft.com/office/drawing/2014/main" id="{31B704E1-6244-03B6-7899-B4114B117CED}"/>
              </a:ext>
            </a:extLst>
          </p:cNvPr>
          <p:cNvSpPr/>
          <p:nvPr/>
        </p:nvSpPr>
        <p:spPr>
          <a:xfrm>
            <a:off x="6729274" y="2816194"/>
            <a:ext cx="488272" cy="49388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8095A06-252B-7802-DADA-24A5FDC6DD7B}"/>
              </a:ext>
            </a:extLst>
          </p:cNvPr>
          <p:cNvSpPr/>
          <p:nvPr/>
        </p:nvSpPr>
        <p:spPr>
          <a:xfrm rot="12746585">
            <a:off x="7217546" y="3231472"/>
            <a:ext cx="577048" cy="19752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ompetitive | Valorant Wiki | Fandom">
            <a:extLst>
              <a:ext uri="{FF2B5EF4-FFF2-40B4-BE49-F238E27FC236}">
                <a16:creationId xmlns:a16="http://schemas.microsoft.com/office/drawing/2014/main" id="{FF6D3295-DD0D-0319-1924-2E5864E41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7866" y="3071387"/>
            <a:ext cx="862926" cy="8629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28791D5-8B45-5A6E-A077-1E2633AC454C}"/>
              </a:ext>
            </a:extLst>
          </p:cNvPr>
          <p:cNvSpPr/>
          <p:nvPr/>
        </p:nvSpPr>
        <p:spPr>
          <a:xfrm>
            <a:off x="5500515" y="6400800"/>
            <a:ext cx="2560409" cy="31471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Megamind peeking Meme Generator - Imgflip">
            <a:extLst>
              <a:ext uri="{FF2B5EF4-FFF2-40B4-BE49-F238E27FC236}">
                <a16:creationId xmlns:a16="http://schemas.microsoft.com/office/drawing/2014/main" id="{CD5A6EA8-FDAA-12FF-8980-BFF213098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2485" y="51368"/>
            <a:ext cx="1627543" cy="16275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7EC7319-A0A2-ED94-2C8C-1C9A032D7796}"/>
              </a:ext>
            </a:extLst>
          </p:cNvPr>
          <p:cNvSpPr txBox="1"/>
          <p:nvPr/>
        </p:nvSpPr>
        <p:spPr>
          <a:xfrm>
            <a:off x="9070467" y="34700"/>
            <a:ext cx="1311578" cy="369332"/>
          </a:xfrm>
          <a:prstGeom prst="rect">
            <a:avLst/>
          </a:prstGeom>
          <a:noFill/>
        </p:spPr>
        <p:txBody>
          <a:bodyPr wrap="none" rtlCol="0">
            <a:spAutoFit/>
          </a:bodyPr>
          <a:lstStyle/>
          <a:p>
            <a:r>
              <a:rPr lang="en-US" dirty="0">
                <a:solidFill>
                  <a:schemeClr val="bg1"/>
                </a:solidFill>
                <a:latin typeface="Impact" panose="020B0806030902050204" pitchFamily="34" charset="0"/>
              </a:rPr>
              <a:t>Can't math?</a:t>
            </a:r>
          </a:p>
        </p:txBody>
      </p:sp>
    </p:spTree>
    <p:extLst>
      <p:ext uri="{BB962C8B-B14F-4D97-AF65-F5344CB8AC3E}">
        <p14:creationId xmlns:p14="http://schemas.microsoft.com/office/powerpoint/2010/main" val="109613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669E4B-A3B1-1EDB-8FB6-B9767D12D9E9}"/>
              </a:ext>
            </a:extLst>
          </p:cNvPr>
          <p:cNvSpPr>
            <a:spLocks noGrp="1"/>
          </p:cNvSpPr>
          <p:nvPr>
            <p:ph type="title"/>
          </p:nvPr>
        </p:nvSpPr>
        <p:spPr>
          <a:xfrm>
            <a:off x="630936" y="639520"/>
            <a:ext cx="3429000" cy="1719072"/>
          </a:xfrm>
        </p:spPr>
        <p:txBody>
          <a:bodyPr anchor="b">
            <a:normAutofit/>
          </a:bodyPr>
          <a:lstStyle/>
          <a:p>
            <a:r>
              <a:rPr lang="en-US" dirty="0"/>
              <a:t>Upset probability</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9E85CC"/>
          </a:solidFill>
          <a:ln w="38100" cap="rnd">
            <a:solidFill>
              <a:srgbClr val="9E85C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A5B5B9A1-CF69-83DC-E138-601150A4EC6D}"/>
              </a:ext>
            </a:extLst>
          </p:cNvPr>
          <p:cNvSpPr>
            <a:spLocks noGrp="1"/>
          </p:cNvSpPr>
          <p:nvPr>
            <p:ph idx="1"/>
          </p:nvPr>
        </p:nvSpPr>
        <p:spPr>
          <a:xfrm>
            <a:off x="122935" y="2697480"/>
            <a:ext cx="4573243" cy="4014216"/>
          </a:xfrm>
        </p:spPr>
        <p:txBody>
          <a:bodyPr anchor="t">
            <a:normAutofit fontScale="77500" lnSpcReduction="20000"/>
          </a:bodyPr>
          <a:lstStyle/>
          <a:p>
            <a:r>
              <a:rPr lang="en-US" sz="2400" b="1" dirty="0"/>
              <a:t>An upset is when the </a:t>
            </a:r>
            <a:r>
              <a:rPr lang="en-US" sz="2400" b="1" dirty="0" err="1"/>
              <a:t>unfavoured</a:t>
            </a:r>
            <a:r>
              <a:rPr lang="en-US" sz="2400" b="1" dirty="0"/>
              <a:t> team wins against all odds. We calculate this to give </a:t>
            </a:r>
            <a:r>
              <a:rPr lang="en-US" sz="2400" b="1" dirty="0" err="1"/>
              <a:t>Zedric</a:t>
            </a:r>
            <a:r>
              <a:rPr lang="en-US" sz="2400" b="1" dirty="0"/>
              <a:t> an informed probability of how much he should bet on said team. In the example we have here, Team A is going to lose as they have a less than 50% chance of winning over Team B</a:t>
            </a:r>
          </a:p>
          <a:p>
            <a:r>
              <a:rPr lang="en-US" sz="2400" b="1" dirty="0"/>
              <a:t>The way we calculated this, </a:t>
            </a:r>
            <a:r>
              <a:rPr lang="en-US" sz="2400" b="1" dirty="0" err="1"/>
              <a:t>season_prob</a:t>
            </a:r>
            <a:r>
              <a:rPr lang="en-US" sz="2400" b="1" dirty="0"/>
              <a:t> is the probability the team is going to win given ALL season data in 2024</a:t>
            </a:r>
          </a:p>
          <a:p>
            <a:r>
              <a:rPr lang="en-US" sz="2400" b="1" dirty="0" err="1"/>
              <a:t>Recent_prob</a:t>
            </a:r>
            <a:r>
              <a:rPr lang="en-US" sz="2400" b="1" dirty="0"/>
              <a:t> is the probability of Team A winning based the last 15 maps, this is to help predict if a team is in good form and have recently been popping off. We also give a higher weighting to recent matches</a:t>
            </a:r>
          </a:p>
          <a:p>
            <a:r>
              <a:rPr lang="en-US" sz="2400" b="1" dirty="0"/>
              <a:t>We used a beta distribution and a monte </a:t>
            </a:r>
            <a:r>
              <a:rPr lang="en-US" sz="2400" b="1" dirty="0" err="1"/>
              <a:t>carlo</a:t>
            </a:r>
            <a:r>
              <a:rPr lang="en-US" sz="2400" b="1" dirty="0"/>
              <a:t> simulation to simulate probability of an upset, then calculated the confidence in the prediction </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a:extLst>
              <a:ext uri="{FF2B5EF4-FFF2-40B4-BE49-F238E27FC236}">
                <a16:creationId xmlns:a16="http://schemas.microsoft.com/office/drawing/2014/main" id="{4F654A18-C666-9D60-0D06-0148D57E0343}"/>
              </a:ext>
            </a:extLst>
          </p:cNvPr>
          <p:cNvPicPr>
            <a:picLocks noChangeAspect="1"/>
          </p:cNvPicPr>
          <p:nvPr/>
        </p:nvPicPr>
        <p:blipFill>
          <a:blip r:embed="rId4"/>
          <a:stretch>
            <a:fillRect/>
          </a:stretch>
        </p:blipFill>
        <p:spPr>
          <a:xfrm>
            <a:off x="5375174" y="640080"/>
            <a:ext cx="6012064" cy="5110254"/>
          </a:xfrm>
          <a:prstGeom prst="rect">
            <a:avLst/>
          </a:prstGeom>
        </p:spPr>
      </p:pic>
      <p:sp>
        <p:nvSpPr>
          <p:cNvPr id="7" name="Rectangle 6">
            <a:extLst>
              <a:ext uri="{FF2B5EF4-FFF2-40B4-BE49-F238E27FC236}">
                <a16:creationId xmlns:a16="http://schemas.microsoft.com/office/drawing/2014/main" id="{52B72A4D-CBD2-4567-F794-48F271CB3086}"/>
              </a:ext>
            </a:extLst>
          </p:cNvPr>
          <p:cNvSpPr/>
          <p:nvPr/>
        </p:nvSpPr>
        <p:spPr>
          <a:xfrm>
            <a:off x="5375262" y="5271911"/>
            <a:ext cx="2459227" cy="46013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820839"/>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Brush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1075</TotalTime>
  <Words>1188</Words>
  <Application>Microsoft Macintosh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Century Gothic</vt:lpstr>
      <vt:lpstr>Elephant</vt:lpstr>
      <vt:lpstr>Impact</vt:lpstr>
      <vt:lpstr>The Hand Black</vt:lpstr>
      <vt:lpstr>The Hand Bold</vt:lpstr>
      <vt:lpstr>The Hand Extrablack</vt:lpstr>
      <vt:lpstr>The Serif Hand Black</vt:lpstr>
      <vt:lpstr>SketchyVTI</vt:lpstr>
      <vt:lpstr>BrushVTI</vt:lpstr>
      <vt:lpstr>ValoStats</vt:lpstr>
      <vt:lpstr>Backstory</vt:lpstr>
      <vt:lpstr>Backstory continued</vt:lpstr>
      <vt:lpstr>Zedric’s betting history</vt:lpstr>
      <vt:lpstr>Design process</vt:lpstr>
      <vt:lpstr>Data filtering</vt:lpstr>
      <vt:lpstr>The infinite money glitch machine learning algorithm</vt:lpstr>
      <vt:lpstr>Ml Major pov (black box everything)</vt:lpstr>
      <vt:lpstr>Upset probability</vt:lpstr>
      <vt:lpstr>Betting function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Zainalabdeen Al-Saffi</dc:creator>
  <cp:lastModifiedBy>Zainalabdeen Al-Saffi</cp:lastModifiedBy>
  <cp:revision>52</cp:revision>
  <dcterms:created xsi:type="dcterms:W3CDTF">2024-08-17T09:41:19Z</dcterms:created>
  <dcterms:modified xsi:type="dcterms:W3CDTF">2024-08-18T04:23:40Z</dcterms:modified>
</cp:coreProperties>
</file>